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07" r:id="rId33"/>
    <p:sldId id="287" r:id="rId34"/>
    <p:sldId id="288" r:id="rId35"/>
    <p:sldId id="289" r:id="rId36"/>
    <p:sldId id="290" r:id="rId37"/>
    <p:sldId id="291" r:id="rId38"/>
    <p:sldId id="292" r:id="rId39"/>
    <p:sldId id="293" r:id="rId40"/>
    <p:sldId id="294" r:id="rId41"/>
    <p:sldId id="295" r:id="rId42"/>
    <p:sldId id="296" r:id="rId43"/>
    <p:sldId id="297" r:id="rId44"/>
    <p:sldId id="299" r:id="rId45"/>
    <p:sldId id="300" r:id="rId46"/>
    <p:sldId id="301" r:id="rId47"/>
    <p:sldId id="302" r:id="rId48"/>
    <p:sldId id="303" r:id="rId49"/>
    <p:sldId id="304" r:id="rId50"/>
    <p:sldId id="305" r:id="rId51"/>
    <p:sldId id="312" r:id="rId52"/>
    <p:sldId id="310" r:id="rId53"/>
    <p:sldId id="309" r:id="rId54"/>
    <p:sldId id="308" r:id="rId55"/>
    <p:sldId id="313" r:id="rId56"/>
    <p:sldId id="325" r:id="rId57"/>
    <p:sldId id="324" r:id="rId58"/>
    <p:sldId id="323" r:id="rId59"/>
    <p:sldId id="322" r:id="rId60"/>
    <p:sldId id="321" r:id="rId61"/>
    <p:sldId id="320" r:id="rId62"/>
    <p:sldId id="319" r:id="rId63"/>
    <p:sldId id="318" r:id="rId64"/>
    <p:sldId id="317" r:id="rId65"/>
    <p:sldId id="316" r:id="rId66"/>
    <p:sldId id="315" r:id="rId67"/>
    <p:sldId id="314" r:id="rId68"/>
    <p:sldId id="329" r:id="rId69"/>
    <p:sldId id="328" r:id="rId70"/>
    <p:sldId id="330" r:id="rId71"/>
    <p:sldId id="339" r:id="rId72"/>
    <p:sldId id="338" r:id="rId73"/>
    <p:sldId id="337" r:id="rId74"/>
    <p:sldId id="336" r:id="rId75"/>
    <p:sldId id="335" r:id="rId76"/>
    <p:sldId id="334" r:id="rId77"/>
    <p:sldId id="333" r:id="rId78"/>
    <p:sldId id="332" r:id="rId79"/>
    <p:sldId id="331" r:id="rId80"/>
    <p:sldId id="326" r:id="rId81"/>
    <p:sldId id="340" r:id="rId82"/>
    <p:sldId id="344" r:id="rId83"/>
    <p:sldId id="343" r:id="rId84"/>
    <p:sldId id="342" r:id="rId85"/>
    <p:sldId id="341" r:id="rId86"/>
    <p:sldId id="350" r:id="rId87"/>
    <p:sldId id="349" r:id="rId88"/>
    <p:sldId id="348" r:id="rId89"/>
    <p:sldId id="347" r:id="rId90"/>
    <p:sldId id="346" r:id="rId91"/>
    <p:sldId id="345" r:id="rId92"/>
    <p:sldId id="355" r:id="rId93"/>
    <p:sldId id="354" r:id="rId94"/>
    <p:sldId id="353" r:id="rId95"/>
    <p:sldId id="352" r:id="rId96"/>
    <p:sldId id="359" r:id="rId97"/>
    <p:sldId id="360" r:id="rId98"/>
    <p:sldId id="358" r:id="rId99"/>
    <p:sldId id="357" r:id="rId100"/>
    <p:sldId id="356" r:id="rId101"/>
    <p:sldId id="351" r:id="rId102"/>
    <p:sldId id="361" r:id="rId103"/>
    <p:sldId id="364" r:id="rId104"/>
    <p:sldId id="363" r:id="rId105"/>
    <p:sldId id="362" r:id="rId106"/>
    <p:sldId id="365" r:id="rId107"/>
    <p:sldId id="368" r:id="rId108"/>
    <p:sldId id="367" r:id="rId109"/>
    <p:sldId id="366" r:id="rId110"/>
    <p:sldId id="371" r:id="rId111"/>
    <p:sldId id="370" r:id="rId112"/>
    <p:sldId id="369" r:id="rId113"/>
    <p:sldId id="372" r:id="rId114"/>
    <p:sldId id="373" r:id="rId11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RİŞ" id="{1CC07B64-DC8E-4135-B8BE-C89D1325F987}">
          <p14:sldIdLst>
            <p14:sldId id="256"/>
            <p14:sldId id="257"/>
            <p14:sldId id="258"/>
          </p14:sldIdLst>
        </p14:section>
        <p14:section name="PANDAS SERİLERİ" id="{0870B71A-10BA-4F68-A3E8-E971C48BFD43}">
          <p14:sldIdLst>
            <p14:sldId id="259"/>
            <p14:sldId id="260"/>
            <p14:sldId id="261"/>
            <p14:sldId id="262"/>
            <p14:sldId id="263"/>
            <p14:sldId id="264"/>
            <p14:sldId id="265"/>
          </p14:sldIdLst>
        </p14:section>
        <p14:section name="ELEMAN İŞLEMLERİ" id="{DD297D7D-431A-4955-8643-D5A1E0318F69}">
          <p14:sldIdLst>
            <p14:sldId id="266"/>
            <p14:sldId id="267"/>
            <p14:sldId id="268"/>
            <p14:sldId id="269"/>
            <p14:sldId id="270"/>
          </p14:sldIdLst>
        </p14:section>
        <p14:section name="PANDAS DATAFRAME" id="{556C4BF0-16DF-4676-A55E-940063D95D93}">
          <p14:sldIdLst>
            <p14:sldId id="271"/>
            <p14:sldId id="272"/>
            <p14:sldId id="273"/>
            <p14:sldId id="274"/>
            <p14:sldId id="275"/>
            <p14:sldId id="276"/>
            <p14:sldId id="277"/>
          </p14:sldIdLst>
        </p14:section>
        <p14:section name="Eleman İşlemleri" id="{BAC120EB-0ED2-40DC-801B-83EC3B9DDA57}">
          <p14:sldIdLst>
            <p14:sldId id="278"/>
            <p14:sldId id="279"/>
            <p14:sldId id="280"/>
            <p14:sldId id="281"/>
            <p14:sldId id="282"/>
            <p14:sldId id="283"/>
            <p14:sldId id="284"/>
            <p14:sldId id="285"/>
            <p14:sldId id="286"/>
          </p14:sldIdLst>
        </p14:section>
        <p14:section name="loc &amp; iloc - Gözlem ve Değişken Seçimi" id="{E98F3497-89C3-4143-8F96-697209ABB0F5}">
          <p14:sldIdLst>
            <p14:sldId id="307"/>
            <p14:sldId id="287"/>
            <p14:sldId id="288"/>
            <p14:sldId id="289"/>
            <p14:sldId id="290"/>
            <p14:sldId id="291"/>
          </p14:sldIdLst>
        </p14:section>
        <p14:section name="Koşullu Eleman İşlemleri" id="{961F2213-9FB0-4C9D-B7E7-6BD54D0D1315}">
          <p14:sldIdLst>
            <p14:sldId id="292"/>
            <p14:sldId id="293"/>
            <p14:sldId id="294"/>
            <p14:sldId id="295"/>
            <p14:sldId id="296"/>
            <p14:sldId id="297"/>
            <p14:sldId id="299"/>
            <p14:sldId id="300"/>
            <p14:sldId id="301"/>
            <p14:sldId id="302"/>
            <p14:sldId id="303"/>
            <p14:sldId id="304"/>
            <p14:sldId id="305"/>
          </p14:sldIdLst>
        </p14:section>
        <p14:section name="Birleştirme (Join) İşlemleri" id="{0F3C398D-BE34-4E2F-8B95-F3BC11C376DE}">
          <p14:sldIdLst>
            <p14:sldId id="312"/>
            <p14:sldId id="310"/>
            <p14:sldId id="309"/>
            <p14:sldId id="308"/>
            <p14:sldId id="313"/>
            <p14:sldId id="325"/>
            <p14:sldId id="324"/>
            <p14:sldId id="323"/>
            <p14:sldId id="322"/>
            <p14:sldId id="321"/>
            <p14:sldId id="320"/>
          </p14:sldIdLst>
        </p14:section>
        <p14:section name="İleri birleştirme işlemleri" id="{2AE8A1C5-C17E-41E9-8808-F0296DB21C39}">
          <p14:sldIdLst>
            <p14:sldId id="319"/>
            <p14:sldId id="318"/>
            <p14:sldId id="317"/>
            <p14:sldId id="316"/>
            <p14:sldId id="315"/>
            <p14:sldId id="314"/>
            <p14:sldId id="329"/>
          </p14:sldIdLst>
        </p14:section>
        <p14:section name="GRUPLAMA VE TOPLULAŞTIRMA İŞLEMLERİ (Grouping &amp; Aggretation)" id="{D00D564C-3C39-4FC3-ABC0-32D2B7357C12}">
          <p14:sldIdLst>
            <p14:sldId id="328"/>
            <p14:sldId id="330"/>
            <p14:sldId id="339"/>
            <p14:sldId id="338"/>
            <p14:sldId id="337"/>
            <p14:sldId id="336"/>
            <p14:sldId id="335"/>
            <p14:sldId id="334"/>
            <p14:sldId id="333"/>
            <p14:sldId id="332"/>
            <p14:sldId id="331"/>
            <p14:sldId id="326"/>
            <p14:sldId id="340"/>
          </p14:sldIdLst>
        </p14:section>
        <p14:section name="İleri gruplandırma işlemleri" id="{A50406BC-C6A5-43F2-B9A0-B84DB2EE7406}">
          <p14:sldIdLst>
            <p14:sldId id="344"/>
            <p14:sldId id="343"/>
            <p14:sldId id="342"/>
            <p14:sldId id="341"/>
            <p14:sldId id="350"/>
            <p14:sldId id="349"/>
            <p14:sldId id="348"/>
            <p14:sldId id="347"/>
            <p14:sldId id="346"/>
            <p14:sldId id="345"/>
            <p14:sldId id="355"/>
            <p14:sldId id="354"/>
            <p14:sldId id="353"/>
            <p14:sldId id="352"/>
            <p14:sldId id="359"/>
            <p14:sldId id="360"/>
            <p14:sldId id="358"/>
            <p14:sldId id="357"/>
            <p14:sldId id="356"/>
            <p14:sldId id="351"/>
            <p14:sldId id="361"/>
            <p14:sldId id="364"/>
            <p14:sldId id="363"/>
            <p14:sldId id="362"/>
            <p14:sldId id="365"/>
            <p14:sldId id="368"/>
            <p14:sldId id="367"/>
            <p14:sldId id="366"/>
            <p14:sldId id="371"/>
            <p14:sldId id="370"/>
            <p14:sldId id="369"/>
          </p14:sldIdLst>
        </p14:section>
        <p14:section name="BÖLÜM SONU" id="{02347247-DDB4-49F7-AF20-80597D55DB39}">
          <p14:sldIdLst>
            <p14:sldId id="372"/>
            <p14:sldId id="3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23.09.2020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23.09.2020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F690E22-D1E7-46BE-BC3A-BB5DE8C27C5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4DB1D5A-2AEE-40D9-8B04-BB63B3FEE53E}"/>
              </a:ext>
            </a:extLst>
          </p:cNvPr>
          <p:cNvSpPr txBox="1"/>
          <p:nvPr/>
        </p:nvSpPr>
        <p:spPr>
          <a:xfrm>
            <a:off x="7477432" y="1578077"/>
            <a:ext cx="3250249" cy="646331"/>
          </a:xfrm>
          <a:prstGeom prst="rect">
            <a:avLst/>
          </a:prstGeom>
          <a:noFill/>
        </p:spPr>
        <p:txBody>
          <a:bodyPr wrap="none" rtlCol="0">
            <a:spAutoFit/>
          </a:bodyPr>
          <a:lstStyle/>
          <a:p>
            <a:r>
              <a:rPr lang="tr-TR" dirty="0" err="1"/>
              <a:t>Ekonometrik</a:t>
            </a:r>
            <a:r>
              <a:rPr lang="tr-TR" dirty="0"/>
              <a:t> bir model denklemi</a:t>
            </a:r>
          </a:p>
          <a:p>
            <a:r>
              <a:rPr lang="tr-TR" dirty="0"/>
              <a:t>İstatistiksel bir model denklemi</a:t>
            </a:r>
          </a:p>
        </p:txBody>
      </p:sp>
      <p:cxnSp>
        <p:nvCxnSpPr>
          <p:cNvPr id="5" name="Düz Ok Bağlayıcısı 4">
            <a:extLst>
              <a:ext uri="{FF2B5EF4-FFF2-40B4-BE49-F238E27FC236}">
                <a16:creationId xmlns:a16="http://schemas.microsoft.com/office/drawing/2014/main" id="{993AD68C-9F80-48B7-9249-6C8C708F7FB6}"/>
              </a:ext>
            </a:extLst>
          </p:cNvPr>
          <p:cNvCxnSpPr/>
          <p:nvPr/>
        </p:nvCxnSpPr>
        <p:spPr>
          <a:xfrm flipH="1">
            <a:off x="6916994" y="2224408"/>
            <a:ext cx="1430593" cy="916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EA09C2F-AD5F-44AD-B2E8-F0BD05D2EDD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291824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935A81F-1347-4A35-B67F-5F0E5CE4277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25900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B67066D-D166-4090-B968-EEFEEDD1786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F990AB2-C5F3-4713-A4CC-22D57481FD2F}"/>
              </a:ext>
            </a:extLst>
          </p:cNvPr>
          <p:cNvSpPr txBox="1"/>
          <p:nvPr/>
        </p:nvSpPr>
        <p:spPr>
          <a:xfrm>
            <a:off x="5153464" y="3784209"/>
            <a:ext cx="5886035" cy="646331"/>
          </a:xfrm>
          <a:prstGeom prst="rect">
            <a:avLst/>
          </a:prstGeom>
          <a:noFill/>
        </p:spPr>
        <p:txBody>
          <a:bodyPr wrap="none" rtlCol="0">
            <a:spAutoFit/>
          </a:bodyPr>
          <a:lstStyle/>
          <a:p>
            <a:r>
              <a:rPr lang="tr-TR" dirty="0"/>
              <a:t>Sürekli değişken olan </a:t>
            </a:r>
            <a:r>
              <a:rPr lang="tr-TR" dirty="0" err="1"/>
              <a:t>age</a:t>
            </a:r>
            <a:r>
              <a:rPr lang="tr-TR" dirty="0"/>
              <a:t>, kategorik değişkene dönüştürüldü.</a:t>
            </a:r>
          </a:p>
          <a:p>
            <a:r>
              <a:rPr lang="tr-TR" dirty="0"/>
              <a:t>Yaş bilgileri belirli bir yaş aralığına alındı.</a:t>
            </a:r>
          </a:p>
        </p:txBody>
      </p:sp>
    </p:spTree>
    <p:extLst>
      <p:ext uri="{BB962C8B-B14F-4D97-AF65-F5344CB8AC3E}">
        <p14:creationId xmlns:p14="http://schemas.microsoft.com/office/powerpoint/2010/main" val="151706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F0AD0C3-F231-44C5-A5C7-8817830D0DFF}"/>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2C2328EB-F33D-48EE-A665-A9F6142D7ED5}"/>
              </a:ext>
            </a:extLst>
          </p:cNvPr>
          <p:cNvSpPr txBox="1"/>
          <p:nvPr/>
        </p:nvSpPr>
        <p:spPr>
          <a:xfrm>
            <a:off x="5205046" y="3094892"/>
            <a:ext cx="6087885" cy="1477328"/>
          </a:xfrm>
          <a:prstGeom prst="rect">
            <a:avLst/>
          </a:prstGeom>
          <a:noFill/>
        </p:spPr>
        <p:txBody>
          <a:bodyPr wrap="none" rtlCol="0">
            <a:spAutoFit/>
          </a:bodyPr>
          <a:lstStyle/>
          <a:p>
            <a:r>
              <a:rPr lang="tr-TR" dirty="0"/>
              <a:t>Cinsiyet (</a:t>
            </a:r>
            <a:r>
              <a:rPr lang="tr-TR" dirty="0" err="1"/>
              <a:t>sex</a:t>
            </a:r>
            <a:r>
              <a:rPr lang="tr-TR" dirty="0"/>
              <a:t> ) ve yaşa göre (</a:t>
            </a:r>
            <a:r>
              <a:rPr lang="tr-TR" dirty="0" err="1"/>
              <a:t>age</a:t>
            </a:r>
            <a:r>
              <a:rPr lang="tr-TR" dirty="0"/>
              <a:t> kategorik değişkeni) hayatta </a:t>
            </a:r>
          </a:p>
          <a:p>
            <a:r>
              <a:rPr lang="tr-TR" dirty="0"/>
              <a:t>kalan (</a:t>
            </a:r>
            <a:r>
              <a:rPr lang="tr-TR" dirty="0" err="1"/>
              <a:t>survived</a:t>
            </a:r>
            <a:r>
              <a:rPr lang="tr-TR" dirty="0"/>
              <a:t>) kişilerin oranlardan pivot tablo oluşturduk.</a:t>
            </a:r>
          </a:p>
          <a:p>
            <a:endParaRPr lang="tr-TR" dirty="0"/>
          </a:p>
          <a:p>
            <a:r>
              <a:rPr lang="tr-TR" dirty="0" err="1"/>
              <a:t>pivot_table</a:t>
            </a:r>
            <a:r>
              <a:rPr lang="tr-TR" dirty="0"/>
              <a:t>() fonksiyonu kullanılırken, </a:t>
            </a:r>
            <a:r>
              <a:rPr lang="tr-TR" dirty="0" err="1"/>
              <a:t>verisetindeki</a:t>
            </a:r>
            <a:r>
              <a:rPr lang="tr-TR" dirty="0"/>
              <a:t> değişkenler</a:t>
            </a:r>
          </a:p>
          <a:p>
            <a:r>
              <a:rPr lang="tr-TR" dirty="0"/>
              <a:t>tırnak içinde, dışardan gelenler tırnak olmadan belirtilir.</a:t>
            </a:r>
          </a:p>
        </p:txBody>
      </p:sp>
    </p:spTree>
    <p:extLst>
      <p:ext uri="{BB962C8B-B14F-4D97-AF65-F5344CB8AC3E}">
        <p14:creationId xmlns:p14="http://schemas.microsoft.com/office/powerpoint/2010/main" val="1499359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15FE56B-7708-42C9-ABDE-55136391897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33656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9425586-FF42-42A5-AE3B-6FA1770F9F5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39427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3E5A050-5A27-40A9-A19C-90EC149761E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322629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E976521-D814-4797-9F3B-D188EE7F731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12468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263DBAD-1B48-4FFD-A92D-BE5B9B17A19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520908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221D19F-7F80-466A-8D0B-493A34C03DA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126298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733F191-CC79-4184-8B51-AB31B7CDCB8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92551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7EF05EB-C9D5-42D5-99B1-073C62B95D9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279785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8D5788D-0A77-445A-9280-E0DAAA9417A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059908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9491530-07D4-4A82-8944-641E1B53519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177994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2C72BE6-BBE1-401B-A891-16798BEBEE4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382337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FF71E21-2912-4036-8551-54BAB38D57D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862887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36BE894-D651-4BAF-8382-00BDE5DC818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14439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66C5978-BA1D-4AE6-8DFF-7FD2C05C410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09F05EE-75DD-4C55-B4B8-271B08B2B63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C9AEF68-7E0B-4EB4-903C-74F3118CC4B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EA6C626-539C-4343-88E3-0EAA2DC5452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F6D5467-DB88-42A1-9140-E08B1CE7071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99C3F17-BC99-46A8-8FE9-8DFB10527C2E}"/>
              </a:ext>
            </a:extLst>
          </p:cNvPr>
          <p:cNvSpPr txBox="1"/>
          <p:nvPr/>
        </p:nvSpPr>
        <p:spPr>
          <a:xfrm>
            <a:off x="3275427" y="2855742"/>
            <a:ext cx="8412480" cy="3416320"/>
          </a:xfrm>
          <a:prstGeom prst="rect">
            <a:avLst/>
          </a:prstGeom>
          <a:noFill/>
        </p:spPr>
        <p:txBody>
          <a:bodyPr wrap="square" rtlCol="0">
            <a:spAutoFit/>
          </a:bodyPr>
          <a:lstStyle/>
          <a:p>
            <a:r>
              <a:rPr lang="tr-TR" dirty="0" err="1"/>
              <a:t>Numpy</a:t>
            </a:r>
            <a:r>
              <a:rPr lang="tr-TR" dirty="0"/>
              <a:t> sabit veri tipli bir veri yapısıdır. İçerisinde kategorik değişkenleri ve sürekli değişkenleri bir arada tutup, bunlar üzerinde işlemler yapma konusunda çok başarılı değil. Fakat zorlamayla yapılabilir bu da bazı problemleri beraberinde </a:t>
            </a:r>
            <a:r>
              <a:rPr lang="tr-TR" dirty="0" err="1"/>
              <a:t>getitirir</a:t>
            </a:r>
            <a:r>
              <a:rPr lang="tr-TR" dirty="0"/>
              <a:t>. Veri manipülasyonu, veri analizi için ihtiyaç duyulan ileri seviye </a:t>
            </a:r>
            <a:r>
              <a:rPr lang="tr-TR" dirty="0" err="1"/>
              <a:t>manipülatif</a:t>
            </a:r>
            <a:r>
              <a:rPr lang="tr-TR" dirty="0"/>
              <a:t> işlemlere </a:t>
            </a:r>
            <a:r>
              <a:rPr lang="tr-TR" dirty="0" err="1"/>
              <a:t>Numpy</a:t>
            </a:r>
            <a:r>
              <a:rPr lang="tr-TR" dirty="0"/>
              <a:t> cevap veremez. Bu sebeple Panda kullanılır.</a:t>
            </a:r>
          </a:p>
          <a:p>
            <a:endParaRPr lang="tr-TR" dirty="0"/>
          </a:p>
          <a:p>
            <a:r>
              <a:rPr lang="tr-TR" dirty="0"/>
              <a:t>Matematiksel anlamda vektör ve matris uzayında işlemler yapılacak olduğunda </a:t>
            </a:r>
            <a:r>
              <a:rPr lang="tr-TR" dirty="0" err="1"/>
              <a:t>Pandas</a:t>
            </a:r>
            <a:r>
              <a:rPr lang="tr-TR" dirty="0"/>
              <a:t> ı kullanıyor olsak bile </a:t>
            </a:r>
            <a:r>
              <a:rPr lang="tr-TR" dirty="0" err="1"/>
              <a:t>Pandas</a:t>
            </a:r>
            <a:r>
              <a:rPr lang="tr-TR" dirty="0"/>
              <a:t> arka planda </a:t>
            </a:r>
            <a:r>
              <a:rPr lang="tr-TR" dirty="0" err="1"/>
              <a:t>Numpy</a:t>
            </a:r>
            <a:r>
              <a:rPr lang="tr-TR" dirty="0"/>
              <a:t> kullanır. Biraz daha teorik yapılar için </a:t>
            </a:r>
            <a:r>
              <a:rPr lang="tr-TR" dirty="0" err="1"/>
              <a:t>Numpy</a:t>
            </a:r>
            <a:r>
              <a:rPr lang="tr-TR" dirty="0"/>
              <a:t> düşünülebilir. </a:t>
            </a:r>
          </a:p>
          <a:p>
            <a:endParaRPr lang="tr-TR" dirty="0"/>
          </a:p>
          <a:p>
            <a:r>
              <a:rPr lang="tr-TR" b="1" dirty="0" err="1"/>
              <a:t>Pandas</a:t>
            </a:r>
            <a:r>
              <a:rPr lang="tr-TR" b="1" dirty="0"/>
              <a:t> </a:t>
            </a:r>
            <a:r>
              <a:rPr lang="tr-TR" b="1" dirty="0" err="1"/>
              <a:t>dataframe</a:t>
            </a:r>
            <a:r>
              <a:rPr lang="tr-TR" b="1" dirty="0"/>
              <a:t> yapısını ise daha analitik anlamda makine öğrenmesi modellerine verebileceğimiz veri setleri olarak düşünebiliriz.</a:t>
            </a:r>
          </a:p>
        </p:txBody>
      </p:sp>
      <p:sp>
        <p:nvSpPr>
          <p:cNvPr id="5" name="Metin kutusu 4">
            <a:extLst>
              <a:ext uri="{FF2B5EF4-FFF2-40B4-BE49-F238E27FC236}">
                <a16:creationId xmlns:a16="http://schemas.microsoft.com/office/drawing/2014/main" id="{04A40554-B8F1-4002-B778-CE40E9A86705}"/>
              </a:ext>
            </a:extLst>
          </p:cNvPr>
          <p:cNvSpPr txBox="1"/>
          <p:nvPr/>
        </p:nvSpPr>
        <p:spPr>
          <a:xfrm>
            <a:off x="622495" y="2145715"/>
            <a:ext cx="2514600" cy="1200329"/>
          </a:xfrm>
          <a:prstGeom prst="rect">
            <a:avLst/>
          </a:prstGeom>
          <a:noFill/>
        </p:spPr>
        <p:txBody>
          <a:bodyPr wrap="square">
            <a:spAutoFit/>
          </a:bodyPr>
          <a:lstStyle/>
          <a:p>
            <a:r>
              <a:rPr lang="tr-TR" dirty="0"/>
              <a:t>Yapısal bir veri tipidir.</a:t>
            </a:r>
          </a:p>
          <a:p>
            <a:endParaRPr lang="tr-TR" dirty="0"/>
          </a:p>
          <a:p>
            <a:r>
              <a:rPr lang="tr-TR" dirty="0"/>
              <a:t>Excel veri yapısına benzer</a:t>
            </a:r>
          </a:p>
        </p:txBody>
      </p:sp>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B8B2CF9-3636-4EA8-BAF1-B6D04823C67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2569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CB4AE1-6D9A-4620-B5A6-B201F7FFD2C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22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8D1F369-BFBC-4296-8542-7839BD15D6E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0489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595527B-90FC-4F4B-BB64-095F4F7684B9}"/>
              </a:ext>
            </a:extLst>
          </p:cNvPr>
          <p:cNvSpPr txBox="1"/>
          <p:nvPr/>
        </p:nvSpPr>
        <p:spPr>
          <a:xfrm>
            <a:off x="560363" y="267286"/>
            <a:ext cx="11071274" cy="5847755"/>
          </a:xfrm>
          <a:prstGeom prst="rect">
            <a:avLst/>
          </a:prstGeom>
          <a:noFill/>
        </p:spPr>
        <p:txBody>
          <a:bodyPr wrap="square" rtlCol="0">
            <a:spAutoFit/>
          </a:bodyPr>
          <a:lstStyle/>
          <a:p>
            <a:pPr algn="just"/>
            <a:r>
              <a:rPr lang="tr-TR" sz="2200" dirty="0"/>
              <a:t>Panel Data </a:t>
            </a:r>
            <a:r>
              <a:rPr lang="tr-TR" sz="2200" dirty="0" err="1"/>
              <a:t>nın</a:t>
            </a:r>
            <a:r>
              <a:rPr lang="tr-TR" sz="2200" dirty="0"/>
              <a:t> kısaltılmışıdır.</a:t>
            </a:r>
          </a:p>
          <a:p>
            <a:pPr algn="just"/>
            <a:endParaRPr lang="tr-TR" sz="2200" dirty="0"/>
          </a:p>
          <a:p>
            <a:pPr algn="just"/>
            <a:r>
              <a:rPr lang="tr-TR" sz="2200" dirty="0" err="1"/>
              <a:t>Numpy</a:t>
            </a:r>
            <a:r>
              <a:rPr lang="tr-TR" sz="2200" dirty="0"/>
              <a:t> alternatifi değildir. </a:t>
            </a:r>
            <a:r>
              <a:rPr lang="tr-TR" sz="2200" dirty="0" err="1"/>
              <a:t>Numpy</a:t>
            </a:r>
            <a:r>
              <a:rPr lang="tr-TR" sz="2200" dirty="0"/>
              <a:t> özelliklerini kullanan ve bunlar genişleten bir kütüphanedir.</a:t>
            </a:r>
          </a:p>
          <a:p>
            <a:pPr algn="just"/>
            <a:endParaRPr lang="tr-TR" sz="2200" dirty="0"/>
          </a:p>
          <a:p>
            <a:pPr algn="just"/>
            <a:r>
              <a:rPr lang="tr-TR" sz="2200" dirty="0" err="1"/>
              <a:t>Numpy</a:t>
            </a:r>
            <a:r>
              <a:rPr lang="tr-TR" sz="2200" dirty="0"/>
              <a:t> dan farklı olarak bize yapısal veri setleriyle daha esnek bir şekilde çalışma imkanı sağlar.</a:t>
            </a:r>
          </a:p>
          <a:p>
            <a:pPr algn="just"/>
            <a:endParaRPr lang="tr-TR" sz="2200" dirty="0"/>
          </a:p>
          <a:p>
            <a:pPr algn="just"/>
            <a:r>
              <a:rPr lang="tr-TR" sz="2200" dirty="0" err="1"/>
              <a:t>Numpy</a:t>
            </a:r>
            <a:r>
              <a:rPr lang="tr-TR" sz="2200" dirty="0"/>
              <a:t> da </a:t>
            </a:r>
            <a:r>
              <a:rPr lang="tr-TR" sz="2200" dirty="0" err="1"/>
              <a:t>fixed</a:t>
            </a:r>
            <a:r>
              <a:rPr lang="tr-TR" sz="2200" dirty="0"/>
              <a:t> </a:t>
            </a:r>
            <a:r>
              <a:rPr lang="tr-TR" sz="2200" dirty="0" err="1"/>
              <a:t>type</a:t>
            </a:r>
            <a:r>
              <a:rPr lang="tr-TR" sz="2200" dirty="0"/>
              <a:t> veriler vardı </a:t>
            </a:r>
            <a:r>
              <a:rPr lang="tr-TR" sz="2200" dirty="0" err="1"/>
              <a:t>pandas</a:t>
            </a:r>
            <a:r>
              <a:rPr lang="tr-TR" sz="2200" dirty="0"/>
              <a:t> ta farklı veri yapıları ile çalışabiliriz. Örneğin kategorik değişkenler ve sürekli değişkenlerle bir arada çalışabiliriz.</a:t>
            </a:r>
          </a:p>
          <a:p>
            <a:pPr algn="just"/>
            <a:endParaRPr lang="tr-TR" sz="2200" dirty="0"/>
          </a:p>
          <a:p>
            <a:pPr algn="just"/>
            <a:r>
              <a:rPr lang="tr-TR" sz="2200" dirty="0"/>
              <a:t>Panda temelinde </a:t>
            </a:r>
            <a:r>
              <a:rPr lang="tr-TR" sz="2200" dirty="0" err="1"/>
              <a:t>ekonomometrik</a:t>
            </a:r>
            <a:r>
              <a:rPr lang="tr-TR" sz="2200" dirty="0"/>
              <a:t> ve finansal çalışmalar için doğmuştur.</a:t>
            </a:r>
          </a:p>
          <a:p>
            <a:pPr algn="just"/>
            <a:r>
              <a:rPr lang="tr-TR" sz="2200" dirty="0"/>
              <a:t>Panel veri çalışmaları için doğmuştur. Zaman serisi çalışmaları için doğmuştur.</a:t>
            </a:r>
          </a:p>
          <a:p>
            <a:pPr algn="just"/>
            <a:endParaRPr lang="tr-TR" sz="2200" dirty="0"/>
          </a:p>
          <a:p>
            <a:pPr algn="just"/>
            <a:r>
              <a:rPr lang="tr-TR" sz="2200" dirty="0"/>
              <a:t>Panel Veri, kesit veri ve zaman serisi verisinin bir arada olduğu veri tipidir. Bu durumda klasik veri tutma yaklaşımları yerine zaman </a:t>
            </a:r>
            <a:r>
              <a:rPr lang="tr-TR" sz="2200" dirty="0" err="1"/>
              <a:t>indexini</a:t>
            </a:r>
            <a:r>
              <a:rPr lang="tr-TR" sz="2200" dirty="0"/>
              <a:t> daha fazla önemseyen bir veri tutma söz konusudur.</a:t>
            </a:r>
          </a:p>
          <a:p>
            <a:pPr algn="just"/>
            <a:endParaRPr lang="tr-TR" sz="2200" dirty="0"/>
          </a:p>
          <a:p>
            <a:pPr algn="just"/>
            <a:r>
              <a:rPr lang="tr-TR" sz="2200" dirty="0"/>
              <a:t>Finans, içerisinde istatistik, zaman serileri, veri görselleştirme ve veri ile içi içe olmak ile ilgilidir.</a:t>
            </a:r>
          </a:p>
          <a:p>
            <a:pPr algn="just"/>
            <a:endParaRPr lang="tr-TR" sz="2200" dirty="0"/>
          </a:p>
        </p:txBody>
      </p:sp>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DC64A93-1296-4CCB-9282-703D9997C8F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630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FE86291-F3B8-431A-81AD-9F8A8BA7C03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3415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16A6F6A-BAE8-47AB-BFB3-97672568B46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363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5DE4A1C-3932-426B-8A05-3EA2A6E24E7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938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988CC2D-8E5A-4F3A-8754-87AD146FFF6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091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2F01178-61F2-4245-8047-4DA6E5FCFE4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A7D0658-A185-4836-AD77-B75B43768F12}"/>
              </a:ext>
            </a:extLst>
          </p:cNvPr>
          <p:cNvSpPr txBox="1"/>
          <p:nvPr/>
        </p:nvSpPr>
        <p:spPr>
          <a:xfrm>
            <a:off x="5869857" y="2639961"/>
            <a:ext cx="5337230" cy="646331"/>
          </a:xfrm>
          <a:prstGeom prst="rect">
            <a:avLst/>
          </a:prstGeom>
          <a:noFill/>
        </p:spPr>
        <p:txBody>
          <a:bodyPr wrap="none" rtlCol="0">
            <a:spAutoFit/>
          </a:bodyPr>
          <a:lstStyle/>
          <a:p>
            <a:r>
              <a:rPr lang="tr-TR" b="1" dirty="0" err="1"/>
              <a:t>axis</a:t>
            </a:r>
            <a:r>
              <a:rPr lang="tr-TR" b="1" dirty="0"/>
              <a:t> = 0</a:t>
            </a:r>
            <a:r>
              <a:rPr lang="tr-TR" dirty="0"/>
              <a:t> ifadesi satırın tamamının alınacağını ifade eder.</a:t>
            </a:r>
          </a:p>
          <a:p>
            <a:r>
              <a:rPr lang="tr-TR" dirty="0" err="1"/>
              <a:t>axis</a:t>
            </a:r>
            <a:r>
              <a:rPr lang="tr-TR" dirty="0"/>
              <a:t> ( eksen )</a:t>
            </a:r>
          </a:p>
        </p:txBody>
      </p:sp>
      <p:sp>
        <p:nvSpPr>
          <p:cNvPr id="5" name="Metin kutusu 4">
            <a:extLst>
              <a:ext uri="{FF2B5EF4-FFF2-40B4-BE49-F238E27FC236}">
                <a16:creationId xmlns:a16="http://schemas.microsoft.com/office/drawing/2014/main" id="{1D641C7B-6929-489A-AC8F-A677E39F8D31}"/>
              </a:ext>
            </a:extLst>
          </p:cNvPr>
          <p:cNvSpPr txBox="1"/>
          <p:nvPr/>
        </p:nvSpPr>
        <p:spPr>
          <a:xfrm>
            <a:off x="5869856" y="3848708"/>
            <a:ext cx="3561296" cy="369332"/>
          </a:xfrm>
          <a:prstGeom prst="rect">
            <a:avLst/>
          </a:prstGeom>
          <a:noFill/>
        </p:spPr>
        <p:txBody>
          <a:bodyPr wrap="none" rtlCol="0">
            <a:spAutoFit/>
          </a:bodyPr>
          <a:lstStyle/>
          <a:p>
            <a:r>
              <a:rPr lang="tr-TR" b="1" dirty="0"/>
              <a:t>Buradaki silme işlemi kalıcı değildir.</a:t>
            </a:r>
            <a:endParaRPr lang="tr-TR" dirty="0"/>
          </a:p>
        </p:txBody>
      </p:sp>
    </p:spTree>
    <p:extLst>
      <p:ext uri="{BB962C8B-B14F-4D97-AF65-F5344CB8AC3E}">
        <p14:creationId xmlns:p14="http://schemas.microsoft.com/office/powerpoint/2010/main" val="10667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434B735-C8BC-47E5-B448-1B5BAAAB8EEE}"/>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D2C831D4-C4CE-40F0-A70C-112164760869}"/>
              </a:ext>
            </a:extLst>
          </p:cNvPr>
          <p:cNvSpPr txBox="1"/>
          <p:nvPr/>
        </p:nvSpPr>
        <p:spPr>
          <a:xfrm>
            <a:off x="5869857" y="2639961"/>
            <a:ext cx="3278846" cy="923330"/>
          </a:xfrm>
          <a:prstGeom prst="rect">
            <a:avLst/>
          </a:prstGeom>
          <a:noFill/>
        </p:spPr>
        <p:txBody>
          <a:bodyPr wrap="none" rtlCol="0">
            <a:spAutoFit/>
          </a:bodyPr>
          <a:lstStyle/>
          <a:p>
            <a:r>
              <a:rPr lang="tr-TR" b="1" dirty="0"/>
              <a:t>silme işleminin kalıcı olması için;</a:t>
            </a:r>
          </a:p>
          <a:p>
            <a:endParaRPr lang="tr-TR" b="1" dirty="0"/>
          </a:p>
          <a:p>
            <a:r>
              <a:rPr lang="tr-TR" b="1" dirty="0" err="1"/>
              <a:t>inplace</a:t>
            </a:r>
            <a:r>
              <a:rPr lang="tr-TR" b="1" dirty="0"/>
              <a:t> = True </a:t>
            </a:r>
            <a:r>
              <a:rPr lang="tr-TR" dirty="0"/>
              <a:t>kullanılır.</a:t>
            </a:r>
          </a:p>
        </p:txBody>
      </p:sp>
    </p:spTree>
    <p:extLst>
      <p:ext uri="{BB962C8B-B14F-4D97-AF65-F5344CB8AC3E}">
        <p14:creationId xmlns:p14="http://schemas.microsoft.com/office/powerpoint/2010/main" val="37975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48A6A09-E720-4FE8-B1FF-CDDC9F50466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59573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994515A-721E-41D9-8000-81F64EEE961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4671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7416010-0F56-4F69-907A-AEB39123399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9A79F81-C96F-4363-BEC7-1378B78FAD7E}"/>
              </a:ext>
            </a:extLst>
          </p:cNvPr>
          <p:cNvSpPr txBox="1"/>
          <p:nvPr/>
        </p:nvSpPr>
        <p:spPr>
          <a:xfrm>
            <a:off x="6260124" y="2264898"/>
            <a:ext cx="5176910" cy="646331"/>
          </a:xfrm>
          <a:prstGeom prst="rect">
            <a:avLst/>
          </a:prstGeom>
          <a:noFill/>
        </p:spPr>
        <p:txBody>
          <a:bodyPr wrap="square" rtlCol="0">
            <a:spAutoFit/>
          </a:bodyPr>
          <a:lstStyle/>
          <a:p>
            <a:r>
              <a:rPr lang="tr-TR" b="1" dirty="0"/>
              <a:t>Var olan değişkenler üzerinde işlem yaparak yeni değişken oluşturma</a:t>
            </a:r>
          </a:p>
        </p:txBody>
      </p:sp>
    </p:spTree>
    <p:extLst>
      <p:ext uri="{BB962C8B-B14F-4D97-AF65-F5344CB8AC3E}">
        <p14:creationId xmlns:p14="http://schemas.microsoft.com/office/powerpoint/2010/main" val="277069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E4507F2-1333-4AB1-8369-B542CDC8A78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8977A23-AF79-40AE-8965-8C096F6754A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345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1743A81-2FBD-4263-B616-0E713DDC26A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351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24299B43-C647-4B34-B67F-4F1A951DCD4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365890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979138A-116F-414B-B9B2-73982E1AAAA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3482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909133C-0ACC-4FBA-8E30-63BEAD93A63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503DB88-6558-4CDA-9EDD-00813808B93B}"/>
              </a:ext>
            </a:extLst>
          </p:cNvPr>
          <p:cNvSpPr txBox="1"/>
          <p:nvPr/>
        </p:nvSpPr>
        <p:spPr>
          <a:xfrm>
            <a:off x="6095999" y="3428999"/>
            <a:ext cx="1567545" cy="369332"/>
          </a:xfrm>
          <a:prstGeom prst="rect">
            <a:avLst/>
          </a:prstGeom>
          <a:noFill/>
        </p:spPr>
        <p:txBody>
          <a:bodyPr wrap="none" rtlCol="0">
            <a:spAutoFit/>
          </a:bodyPr>
          <a:lstStyle/>
          <a:p>
            <a:r>
              <a:rPr lang="tr-TR" dirty="0"/>
              <a:t>Seçilen Satırlar</a:t>
            </a:r>
          </a:p>
        </p:txBody>
      </p:sp>
      <p:sp>
        <p:nvSpPr>
          <p:cNvPr id="5" name="Metin kutusu 4">
            <a:extLst>
              <a:ext uri="{FF2B5EF4-FFF2-40B4-BE49-F238E27FC236}">
                <a16:creationId xmlns:a16="http://schemas.microsoft.com/office/drawing/2014/main" id="{CDF2DE03-4923-4BC9-AA9B-37D59ED09228}"/>
              </a:ext>
            </a:extLst>
          </p:cNvPr>
          <p:cNvSpPr txBox="1"/>
          <p:nvPr/>
        </p:nvSpPr>
        <p:spPr>
          <a:xfrm>
            <a:off x="6095999" y="4639994"/>
            <a:ext cx="1691489" cy="369332"/>
          </a:xfrm>
          <a:prstGeom prst="rect">
            <a:avLst/>
          </a:prstGeom>
          <a:noFill/>
        </p:spPr>
        <p:txBody>
          <a:bodyPr wrap="none" rtlCol="0">
            <a:spAutoFit/>
          </a:bodyPr>
          <a:lstStyle/>
          <a:p>
            <a:r>
              <a:rPr lang="tr-TR" dirty="0"/>
              <a:t>Seçilen Sütunlar</a:t>
            </a:r>
          </a:p>
        </p:txBody>
      </p:sp>
      <p:cxnSp>
        <p:nvCxnSpPr>
          <p:cNvPr id="10" name="Düz Ok Bağlayıcısı 9">
            <a:extLst>
              <a:ext uri="{FF2B5EF4-FFF2-40B4-BE49-F238E27FC236}">
                <a16:creationId xmlns:a16="http://schemas.microsoft.com/office/drawing/2014/main" id="{AA02F2E5-4A56-4B09-9206-2538864D697C}"/>
              </a:ext>
            </a:extLst>
          </p:cNvPr>
          <p:cNvCxnSpPr>
            <a:stCxn id="3" idx="1"/>
          </p:cNvCxnSpPr>
          <p:nvPr/>
        </p:nvCxnSpPr>
        <p:spPr>
          <a:xfrm flipH="1">
            <a:off x="5247249" y="3613665"/>
            <a:ext cx="848750" cy="437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a:extLst>
              <a:ext uri="{FF2B5EF4-FFF2-40B4-BE49-F238E27FC236}">
                <a16:creationId xmlns:a16="http://schemas.microsoft.com/office/drawing/2014/main" id="{B67C0379-BD86-4070-8818-9853FFFEFEC8}"/>
              </a:ext>
            </a:extLst>
          </p:cNvPr>
          <p:cNvCxnSpPr>
            <a:stCxn id="5" idx="0"/>
          </p:cNvCxnSpPr>
          <p:nvPr/>
        </p:nvCxnSpPr>
        <p:spPr>
          <a:xfrm flipH="1" flipV="1">
            <a:off x="5627077" y="4386830"/>
            <a:ext cx="1314667" cy="253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116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97E17F-4159-46A1-979E-FAAB18F077D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B87C65D6-6326-4312-AAEC-C9A0C2243A5E}"/>
              </a:ext>
            </a:extLst>
          </p:cNvPr>
          <p:cNvSpPr txBox="1"/>
          <p:nvPr/>
        </p:nvSpPr>
        <p:spPr>
          <a:xfrm>
            <a:off x="6949440" y="3165231"/>
            <a:ext cx="4326762" cy="646331"/>
          </a:xfrm>
          <a:prstGeom prst="rect">
            <a:avLst/>
          </a:prstGeom>
          <a:noFill/>
        </p:spPr>
        <p:txBody>
          <a:bodyPr wrap="none" rtlCol="0">
            <a:spAutoFit/>
          </a:bodyPr>
          <a:lstStyle/>
          <a:p>
            <a:r>
              <a:rPr lang="tr-TR" b="1" dirty="0" err="1"/>
              <a:t>iloc</a:t>
            </a:r>
            <a:r>
              <a:rPr lang="tr-TR" b="1" dirty="0"/>
              <a:t> </a:t>
            </a:r>
            <a:r>
              <a:rPr lang="tr-TR" dirty="0"/>
              <a:t> sütün belirtilirken </a:t>
            </a:r>
            <a:r>
              <a:rPr lang="tr-TR" dirty="0" err="1"/>
              <a:t>int</a:t>
            </a:r>
            <a:r>
              <a:rPr lang="tr-TR" dirty="0"/>
              <a:t> değer verilmelidir.</a:t>
            </a:r>
          </a:p>
          <a:p>
            <a:r>
              <a:rPr lang="tr-TR" b="1" dirty="0"/>
              <a:t>"var3"</a:t>
            </a:r>
            <a:r>
              <a:rPr lang="tr-TR" dirty="0"/>
              <a:t> şeklinde string değer verilemez.</a:t>
            </a:r>
            <a:endParaRPr lang="tr-TR" b="1" dirty="0"/>
          </a:p>
        </p:txBody>
      </p:sp>
    </p:spTree>
    <p:extLst>
      <p:ext uri="{BB962C8B-B14F-4D97-AF65-F5344CB8AC3E}">
        <p14:creationId xmlns:p14="http://schemas.microsoft.com/office/powerpoint/2010/main" val="314031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1A75CED-0D04-4F6F-A373-68322ED5BA9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F2A9F83-D4C6-4237-94D4-1F9741CE09F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1FD61C9-14A9-480D-8137-3D33099623CF}"/>
              </a:ext>
            </a:extLst>
          </p:cNvPr>
          <p:cNvSpPr txBox="1"/>
          <p:nvPr/>
        </p:nvSpPr>
        <p:spPr>
          <a:xfrm>
            <a:off x="7076049" y="3601329"/>
            <a:ext cx="3531095" cy="646331"/>
          </a:xfrm>
          <a:prstGeom prst="rect">
            <a:avLst/>
          </a:prstGeom>
          <a:noFill/>
        </p:spPr>
        <p:txBody>
          <a:bodyPr wrap="none" rtlCol="0">
            <a:spAutoFit/>
          </a:bodyPr>
          <a:lstStyle/>
          <a:p>
            <a:r>
              <a:rPr lang="tr-TR" b="1" dirty="0" err="1"/>
              <a:t>iloc</a:t>
            </a:r>
            <a:r>
              <a:rPr lang="tr-TR" dirty="0"/>
              <a:t> ta değişken adını belirtmek için </a:t>
            </a:r>
          </a:p>
          <a:p>
            <a:r>
              <a:rPr lang="tr-TR" b="1" dirty="0"/>
              <a:t>ikinci bir</a:t>
            </a:r>
            <a:r>
              <a:rPr lang="tr-TR" dirty="0"/>
              <a:t> [] kullanılmalıdır.</a:t>
            </a:r>
            <a:endParaRPr lang="tr-TR" b="1" dirty="0"/>
          </a:p>
        </p:txBody>
      </p:sp>
    </p:spTree>
    <p:extLst>
      <p:ext uri="{BB962C8B-B14F-4D97-AF65-F5344CB8AC3E}">
        <p14:creationId xmlns:p14="http://schemas.microsoft.com/office/powerpoint/2010/main" val="1825831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D4F3B0B-47C1-49E2-8553-8B11F3CF978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62905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68F455F-E903-431B-8D9D-7DE2525E526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04057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F142469-BE88-4C39-9992-741B84CEADD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C86DF3B-27FB-4F74-ABBD-4AA6594FB01D}"/>
              </a:ext>
            </a:extLst>
          </p:cNvPr>
          <p:cNvSpPr txBox="1"/>
          <p:nvPr/>
        </p:nvSpPr>
        <p:spPr>
          <a:xfrm>
            <a:off x="773723" y="2335237"/>
            <a:ext cx="2888035" cy="3139321"/>
          </a:xfrm>
          <a:prstGeom prst="rect">
            <a:avLst/>
          </a:prstGeom>
          <a:noFill/>
        </p:spPr>
        <p:txBody>
          <a:bodyPr wrap="none" rtlCol="0">
            <a:spAutoFit/>
          </a:bodyPr>
          <a:lstStyle/>
          <a:p>
            <a:r>
              <a:rPr lang="tr-TR" dirty="0" err="1"/>
              <a:t>Pandas</a:t>
            </a:r>
            <a:r>
              <a:rPr lang="tr-TR" dirty="0"/>
              <a:t> verisi iki yapıdan</a:t>
            </a:r>
          </a:p>
          <a:p>
            <a:r>
              <a:rPr lang="tr-TR" dirty="0"/>
              <a:t>oluşur.</a:t>
            </a:r>
          </a:p>
          <a:p>
            <a:r>
              <a:rPr lang="tr-TR" dirty="0"/>
              <a:t>1- Verinin </a:t>
            </a:r>
            <a:r>
              <a:rPr lang="tr-TR" dirty="0" err="1"/>
              <a:t>index</a:t>
            </a:r>
            <a:r>
              <a:rPr lang="tr-TR" dirty="0"/>
              <a:t> i</a:t>
            </a:r>
          </a:p>
          <a:p>
            <a:r>
              <a:rPr lang="tr-TR" dirty="0"/>
              <a:t>2- Verinin kendisi</a:t>
            </a:r>
          </a:p>
          <a:p>
            <a:endParaRPr lang="tr-TR" dirty="0"/>
          </a:p>
          <a:p>
            <a:r>
              <a:rPr lang="tr-TR" dirty="0" err="1"/>
              <a:t>Pandas</a:t>
            </a:r>
            <a:r>
              <a:rPr lang="tr-TR" dirty="0"/>
              <a:t>, </a:t>
            </a:r>
            <a:r>
              <a:rPr lang="tr-TR" dirty="0" err="1"/>
              <a:t>Numpy</a:t>
            </a:r>
            <a:r>
              <a:rPr lang="tr-TR" dirty="0"/>
              <a:t> dan farklı </a:t>
            </a:r>
          </a:p>
          <a:p>
            <a:r>
              <a:rPr lang="tr-TR" dirty="0"/>
              <a:t>olarak değerleri </a:t>
            </a:r>
            <a:r>
              <a:rPr lang="tr-TR" dirty="0" err="1"/>
              <a:t>index</a:t>
            </a:r>
            <a:r>
              <a:rPr lang="tr-TR" dirty="0"/>
              <a:t> </a:t>
            </a:r>
            <a:r>
              <a:rPr lang="tr-TR" dirty="0" err="1"/>
              <a:t>leri</a:t>
            </a:r>
            <a:r>
              <a:rPr lang="tr-TR" dirty="0"/>
              <a:t> </a:t>
            </a:r>
          </a:p>
          <a:p>
            <a:r>
              <a:rPr lang="tr-TR" dirty="0"/>
              <a:t>ile beraber tutar. Index </a:t>
            </a:r>
            <a:r>
              <a:rPr lang="tr-TR" dirty="0" err="1"/>
              <a:t>ler</a:t>
            </a:r>
            <a:endParaRPr lang="tr-TR" dirty="0"/>
          </a:p>
          <a:p>
            <a:r>
              <a:rPr lang="tr-TR" dirty="0"/>
              <a:t>içsel bir şekilde veri yapısının</a:t>
            </a:r>
          </a:p>
          <a:p>
            <a:r>
              <a:rPr lang="tr-TR" dirty="0"/>
              <a:t>içinde tutulur. Ayrı bir</a:t>
            </a:r>
          </a:p>
          <a:p>
            <a:r>
              <a:rPr lang="tr-TR" dirty="0"/>
              <a:t>bileşendir.</a:t>
            </a:r>
          </a:p>
        </p:txBody>
      </p:sp>
      <p:sp>
        <p:nvSpPr>
          <p:cNvPr id="4" name="Metin kutusu 3">
            <a:extLst>
              <a:ext uri="{FF2B5EF4-FFF2-40B4-BE49-F238E27FC236}">
                <a16:creationId xmlns:a16="http://schemas.microsoft.com/office/drawing/2014/main" id="{B3B1F704-CA15-4AEF-AB90-8C5ED37D0BC2}"/>
              </a:ext>
            </a:extLst>
          </p:cNvPr>
          <p:cNvSpPr txBox="1"/>
          <p:nvPr/>
        </p:nvSpPr>
        <p:spPr>
          <a:xfrm>
            <a:off x="7104184" y="2104404"/>
            <a:ext cx="4046429" cy="461665"/>
          </a:xfrm>
          <a:prstGeom prst="rect">
            <a:avLst/>
          </a:prstGeom>
          <a:noFill/>
        </p:spPr>
        <p:txBody>
          <a:bodyPr wrap="none" rtlCol="0">
            <a:spAutoFit/>
          </a:bodyPr>
          <a:lstStyle/>
          <a:p>
            <a:r>
              <a:rPr lang="tr-TR" sz="2400" dirty="0"/>
              <a:t>Seriler tek boyutlu bir </a:t>
            </a:r>
            <a:r>
              <a:rPr lang="tr-TR" sz="2400" dirty="0" err="1"/>
              <a:t>array'dır</a:t>
            </a:r>
            <a:r>
              <a:rPr lang="tr-TR" sz="2400" dirty="0"/>
              <a:t>.</a:t>
            </a:r>
          </a:p>
        </p:txBody>
      </p:sp>
    </p:spTree>
    <p:extLst>
      <p:ext uri="{BB962C8B-B14F-4D97-AF65-F5344CB8AC3E}">
        <p14:creationId xmlns:p14="http://schemas.microsoft.com/office/powerpoint/2010/main" val="316686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6026A8C-C8B9-4465-86EA-A946B27ED78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928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C05FA64-2377-4D7A-8F67-00A1DCA0F67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4294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C5CE93B-820A-429D-BC6D-8092AF4123C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9204110-A631-4311-862A-455691A30437}"/>
              </a:ext>
            </a:extLst>
          </p:cNvPr>
          <p:cNvSpPr txBox="1"/>
          <p:nvPr/>
        </p:nvSpPr>
        <p:spPr>
          <a:xfrm>
            <a:off x="6850966" y="3541541"/>
            <a:ext cx="4063548" cy="369332"/>
          </a:xfrm>
          <a:prstGeom prst="rect">
            <a:avLst/>
          </a:prstGeom>
          <a:noFill/>
        </p:spPr>
        <p:txBody>
          <a:bodyPr wrap="none" rtlCol="0">
            <a:spAutoFit/>
          </a:bodyPr>
          <a:lstStyle/>
          <a:p>
            <a:r>
              <a:rPr lang="tr-TR" dirty="0"/>
              <a:t>Bu şekilde seçimler FANCY ile yapılmalıdır.</a:t>
            </a:r>
          </a:p>
        </p:txBody>
      </p:sp>
    </p:spTree>
    <p:extLst>
      <p:ext uri="{BB962C8B-B14F-4D97-AF65-F5344CB8AC3E}">
        <p14:creationId xmlns:p14="http://schemas.microsoft.com/office/powerpoint/2010/main" val="1040998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A826094-37D9-4DA8-9D5C-4490599E9CC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68684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E885603-C6CF-4E11-93E5-4A69F3801A4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60439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EBE98870-2310-4404-9028-D8FC211FB9B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68081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3A37A3F-7249-4A0D-9013-587E7124CF8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19899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EA6B942-0B0E-410E-8FB1-509402F159F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28774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9DEC3D4-10C0-41A2-A0CC-42ADD38E437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36586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9DAF8B2-79E9-4976-9F15-6CA1A96126C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83382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0F46936-DF86-44A8-895A-087CA055CC83}"/>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F981C56E-324E-48F6-A7F3-68E98071CA0D}"/>
              </a:ext>
            </a:extLst>
          </p:cNvPr>
          <p:cNvSpPr txBox="1"/>
          <p:nvPr/>
        </p:nvSpPr>
        <p:spPr>
          <a:xfrm>
            <a:off x="5515897" y="2168013"/>
            <a:ext cx="6025880" cy="646331"/>
          </a:xfrm>
          <a:prstGeom prst="rect">
            <a:avLst/>
          </a:prstGeom>
          <a:noFill/>
        </p:spPr>
        <p:txBody>
          <a:bodyPr wrap="none" rtlCol="0">
            <a:spAutoFit/>
          </a:bodyPr>
          <a:lstStyle/>
          <a:p>
            <a:r>
              <a:rPr lang="tr-TR" dirty="0"/>
              <a:t>Index bilgilerine erişmek için kullanılır. 5'e kadardır yani 5 dahil</a:t>
            </a:r>
          </a:p>
          <a:p>
            <a:r>
              <a:rPr lang="tr-TR" dirty="0"/>
              <a:t>değildir.</a:t>
            </a:r>
          </a:p>
        </p:txBody>
      </p:sp>
      <p:sp>
        <p:nvSpPr>
          <p:cNvPr id="5" name="Metin kutusu 4">
            <a:extLst>
              <a:ext uri="{FF2B5EF4-FFF2-40B4-BE49-F238E27FC236}">
                <a16:creationId xmlns:a16="http://schemas.microsoft.com/office/drawing/2014/main" id="{D63B04E9-423F-4109-9F3F-71F4E4870132}"/>
              </a:ext>
            </a:extLst>
          </p:cNvPr>
          <p:cNvSpPr txBox="1"/>
          <p:nvPr/>
        </p:nvSpPr>
        <p:spPr>
          <a:xfrm>
            <a:off x="5515897" y="4043657"/>
            <a:ext cx="1430713" cy="369332"/>
          </a:xfrm>
          <a:prstGeom prst="rect">
            <a:avLst/>
          </a:prstGeom>
          <a:noFill/>
        </p:spPr>
        <p:txBody>
          <a:bodyPr wrap="none" rtlCol="0">
            <a:spAutoFit/>
          </a:bodyPr>
          <a:lstStyle/>
          <a:p>
            <a:r>
              <a:rPr lang="tr-TR" dirty="0"/>
              <a:t>Eleman sayısı</a:t>
            </a:r>
          </a:p>
        </p:txBody>
      </p:sp>
      <p:sp>
        <p:nvSpPr>
          <p:cNvPr id="7" name="Metin kutusu 6">
            <a:extLst>
              <a:ext uri="{FF2B5EF4-FFF2-40B4-BE49-F238E27FC236}">
                <a16:creationId xmlns:a16="http://schemas.microsoft.com/office/drawing/2014/main" id="{36F7381E-9EA3-4480-8D0F-3B8FEB766C86}"/>
              </a:ext>
            </a:extLst>
          </p:cNvPr>
          <p:cNvSpPr txBox="1"/>
          <p:nvPr/>
        </p:nvSpPr>
        <p:spPr>
          <a:xfrm>
            <a:off x="5515897" y="4796018"/>
            <a:ext cx="855106" cy="369332"/>
          </a:xfrm>
          <a:prstGeom prst="rect">
            <a:avLst/>
          </a:prstGeom>
          <a:noFill/>
        </p:spPr>
        <p:txBody>
          <a:bodyPr wrap="none" rtlCol="0">
            <a:spAutoFit/>
          </a:bodyPr>
          <a:lstStyle/>
          <a:p>
            <a:r>
              <a:rPr lang="tr-TR" dirty="0"/>
              <a:t>Boyutu</a:t>
            </a:r>
          </a:p>
        </p:txBody>
      </p:sp>
    </p:spTree>
    <p:extLst>
      <p:ext uri="{BB962C8B-B14F-4D97-AF65-F5344CB8AC3E}">
        <p14:creationId xmlns:p14="http://schemas.microsoft.com/office/powerpoint/2010/main" val="41835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1CBC67F-2F44-4E53-A768-655DC040633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5575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A27E8F4-7A2A-4225-8508-9EC334F0205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41508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5D83008-3B4E-473E-935E-C8CD6BD3FF5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35803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9F2A717-28E0-46DA-87BC-AC9DB0EDFCA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48647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03D2546-11C9-4C3E-A486-3A60BAF9C3F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38308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FA45B13-4718-4EB6-B9E9-22E20A31F12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41633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044E50B-5114-4826-9C4B-C693BC025D4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18484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1FC7EF-DEEB-4CB1-A42A-1AB7A0C968C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C077672-9A97-4A4D-A655-DA0DFB439C4E}"/>
              </a:ext>
            </a:extLst>
          </p:cNvPr>
          <p:cNvSpPr txBox="1"/>
          <p:nvPr/>
        </p:nvSpPr>
        <p:spPr>
          <a:xfrm>
            <a:off x="6499275" y="2067951"/>
            <a:ext cx="5134708" cy="1477328"/>
          </a:xfrm>
          <a:prstGeom prst="rect">
            <a:avLst/>
          </a:prstGeom>
          <a:noFill/>
        </p:spPr>
        <p:txBody>
          <a:bodyPr wrap="square" rtlCol="0">
            <a:spAutoFit/>
          </a:bodyPr>
          <a:lstStyle/>
          <a:p>
            <a:r>
              <a:rPr lang="tr-TR" dirty="0"/>
              <a:t>Veri setlerindeki farklı değişkenler </a:t>
            </a:r>
            <a:r>
              <a:rPr lang="tr-TR" b="1" dirty="0"/>
              <a:t>birleştirme işleminde </a:t>
            </a:r>
            <a:r>
              <a:rPr lang="tr-TR" dirty="0"/>
              <a:t>sorun çıkartır.</a:t>
            </a:r>
          </a:p>
          <a:p>
            <a:endParaRPr lang="tr-TR" dirty="0"/>
          </a:p>
          <a:p>
            <a:r>
              <a:rPr lang="tr-TR" dirty="0"/>
              <a:t>Teknik olarak ta aynı bilgiyi taşımadıkları için problem oluşturacaklardır.</a:t>
            </a:r>
          </a:p>
        </p:txBody>
      </p:sp>
    </p:spTree>
    <p:extLst>
      <p:ext uri="{BB962C8B-B14F-4D97-AF65-F5344CB8AC3E}">
        <p14:creationId xmlns:p14="http://schemas.microsoft.com/office/powerpoint/2010/main" val="682473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1C1709B-3C60-4CFB-85CD-097619CA74C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ADBAF54-EBF9-4062-B953-5ADEA6370F06}"/>
              </a:ext>
            </a:extLst>
          </p:cNvPr>
          <p:cNvSpPr txBox="1"/>
          <p:nvPr/>
        </p:nvSpPr>
        <p:spPr>
          <a:xfrm>
            <a:off x="6358597" y="2715065"/>
            <a:ext cx="4688976" cy="646331"/>
          </a:xfrm>
          <a:prstGeom prst="rect">
            <a:avLst/>
          </a:prstGeom>
          <a:noFill/>
        </p:spPr>
        <p:txBody>
          <a:bodyPr wrap="none" rtlCol="0">
            <a:spAutoFit/>
          </a:bodyPr>
          <a:lstStyle/>
          <a:p>
            <a:r>
              <a:rPr lang="tr-TR" dirty="0"/>
              <a:t>Verisetlerinin </a:t>
            </a:r>
            <a:r>
              <a:rPr lang="tr-TR" b="1" dirty="0"/>
              <a:t>kesişimlerine </a:t>
            </a:r>
            <a:r>
              <a:rPr lang="tr-TR" dirty="0"/>
              <a:t>göre birleştirerek bu</a:t>
            </a:r>
          </a:p>
          <a:p>
            <a:r>
              <a:rPr lang="tr-TR" dirty="0"/>
              <a:t>sorun çözülebilir.</a:t>
            </a:r>
          </a:p>
        </p:txBody>
      </p:sp>
    </p:spTree>
    <p:extLst>
      <p:ext uri="{BB962C8B-B14F-4D97-AF65-F5344CB8AC3E}">
        <p14:creationId xmlns:p14="http://schemas.microsoft.com/office/powerpoint/2010/main" val="3702695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527EA7B-F494-47E8-B487-4B72061FB3E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14081FF-CB01-40AF-946D-9713E6D68D34}"/>
              </a:ext>
            </a:extLst>
          </p:cNvPr>
          <p:cNvSpPr txBox="1"/>
          <p:nvPr/>
        </p:nvSpPr>
        <p:spPr>
          <a:xfrm>
            <a:off x="6485206" y="2996418"/>
            <a:ext cx="3525709" cy="369332"/>
          </a:xfrm>
          <a:prstGeom prst="rect">
            <a:avLst/>
          </a:prstGeom>
          <a:noFill/>
        </p:spPr>
        <p:txBody>
          <a:bodyPr wrap="none" rtlCol="0">
            <a:spAutoFit/>
          </a:bodyPr>
          <a:lstStyle/>
          <a:p>
            <a:r>
              <a:rPr lang="tr-TR" b="1" dirty="0"/>
              <a:t>df1 deki değişkenlere göre birleştir.</a:t>
            </a:r>
          </a:p>
        </p:txBody>
      </p:sp>
    </p:spTree>
    <p:extLst>
      <p:ext uri="{BB962C8B-B14F-4D97-AF65-F5344CB8AC3E}">
        <p14:creationId xmlns:p14="http://schemas.microsoft.com/office/powerpoint/2010/main" val="3295455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E8A4659-4505-449C-8E30-96A571E4240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8C62E87-1723-4205-913A-87D17C53DB75}"/>
              </a:ext>
            </a:extLst>
          </p:cNvPr>
          <p:cNvSpPr txBox="1"/>
          <p:nvPr/>
        </p:nvSpPr>
        <p:spPr>
          <a:xfrm>
            <a:off x="5739618" y="1814733"/>
            <a:ext cx="5149615" cy="369332"/>
          </a:xfrm>
          <a:prstGeom prst="rect">
            <a:avLst/>
          </a:prstGeom>
          <a:noFill/>
        </p:spPr>
        <p:txBody>
          <a:bodyPr wrap="none" rtlCol="0">
            <a:spAutoFit/>
          </a:bodyPr>
          <a:lstStyle/>
          <a:p>
            <a:r>
              <a:rPr lang="tr-TR" dirty="0"/>
              <a:t>Serinin değerlerini </a:t>
            </a:r>
            <a:r>
              <a:rPr lang="tr-TR" dirty="0" err="1"/>
              <a:t>Numpy</a:t>
            </a:r>
            <a:r>
              <a:rPr lang="tr-TR" dirty="0"/>
              <a:t> </a:t>
            </a:r>
            <a:r>
              <a:rPr lang="tr-TR" dirty="0" err="1"/>
              <a:t>array</a:t>
            </a:r>
            <a:r>
              <a:rPr lang="tr-TR" dirty="0"/>
              <a:t> yapısında almak için </a:t>
            </a:r>
          </a:p>
        </p:txBody>
      </p:sp>
      <p:sp>
        <p:nvSpPr>
          <p:cNvPr id="5" name="Metin kutusu 4">
            <a:extLst>
              <a:ext uri="{FF2B5EF4-FFF2-40B4-BE49-F238E27FC236}">
                <a16:creationId xmlns:a16="http://schemas.microsoft.com/office/drawing/2014/main" id="{2B42B70D-70C8-453B-80CF-34CF780A6F2D}"/>
              </a:ext>
            </a:extLst>
          </p:cNvPr>
          <p:cNvSpPr txBox="1"/>
          <p:nvPr/>
        </p:nvSpPr>
        <p:spPr>
          <a:xfrm>
            <a:off x="5739617" y="2698653"/>
            <a:ext cx="5345438" cy="646331"/>
          </a:xfrm>
          <a:prstGeom prst="rect">
            <a:avLst/>
          </a:prstGeom>
          <a:noFill/>
        </p:spPr>
        <p:txBody>
          <a:bodyPr wrap="none" rtlCol="0">
            <a:spAutoFit/>
          </a:bodyPr>
          <a:lstStyle/>
          <a:p>
            <a:r>
              <a:rPr lang="tr-TR" dirty="0"/>
              <a:t>Serinin başlangıcından belli sayıda gözlemi görmek için </a:t>
            </a:r>
          </a:p>
          <a:p>
            <a:r>
              <a:rPr lang="tr-TR" dirty="0"/>
              <a:t>( Gözlem, verileri ifade eder. )</a:t>
            </a:r>
          </a:p>
        </p:txBody>
      </p:sp>
      <p:sp>
        <p:nvSpPr>
          <p:cNvPr id="7" name="Metin kutusu 6">
            <a:extLst>
              <a:ext uri="{FF2B5EF4-FFF2-40B4-BE49-F238E27FC236}">
                <a16:creationId xmlns:a16="http://schemas.microsoft.com/office/drawing/2014/main" id="{9E03CF32-4C30-4359-82DA-6FC01599A5E8}"/>
              </a:ext>
            </a:extLst>
          </p:cNvPr>
          <p:cNvSpPr txBox="1"/>
          <p:nvPr/>
        </p:nvSpPr>
        <p:spPr>
          <a:xfrm>
            <a:off x="5739617" y="3997125"/>
            <a:ext cx="4880567" cy="369332"/>
          </a:xfrm>
          <a:prstGeom prst="rect">
            <a:avLst/>
          </a:prstGeom>
          <a:noFill/>
        </p:spPr>
        <p:txBody>
          <a:bodyPr wrap="none" rtlCol="0">
            <a:spAutoFit/>
          </a:bodyPr>
          <a:lstStyle/>
          <a:p>
            <a:r>
              <a:rPr lang="tr-TR" dirty="0"/>
              <a:t>Serinin sonundan belli sayıda gözlemi görmek için </a:t>
            </a:r>
          </a:p>
        </p:txBody>
      </p:sp>
    </p:spTree>
    <p:extLst>
      <p:ext uri="{BB962C8B-B14F-4D97-AF65-F5344CB8AC3E}">
        <p14:creationId xmlns:p14="http://schemas.microsoft.com/office/powerpoint/2010/main" val="2999929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7EEB39E-DD9F-47D6-822B-84280AB03C4F}"/>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7858119C-7637-48E3-90AE-B6B9D02B853C}"/>
              </a:ext>
            </a:extLst>
          </p:cNvPr>
          <p:cNvSpPr txBox="1"/>
          <p:nvPr/>
        </p:nvSpPr>
        <p:spPr>
          <a:xfrm>
            <a:off x="6485206" y="2996418"/>
            <a:ext cx="3525709" cy="369332"/>
          </a:xfrm>
          <a:prstGeom prst="rect">
            <a:avLst/>
          </a:prstGeom>
          <a:noFill/>
        </p:spPr>
        <p:txBody>
          <a:bodyPr wrap="none" rtlCol="0">
            <a:spAutoFit/>
          </a:bodyPr>
          <a:lstStyle/>
          <a:p>
            <a:r>
              <a:rPr lang="tr-TR" b="1" dirty="0"/>
              <a:t>df2 deki değişkenlere göre birleştir.</a:t>
            </a:r>
          </a:p>
        </p:txBody>
      </p:sp>
    </p:spTree>
    <p:extLst>
      <p:ext uri="{BB962C8B-B14F-4D97-AF65-F5344CB8AC3E}">
        <p14:creationId xmlns:p14="http://schemas.microsoft.com/office/powerpoint/2010/main" val="3630892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F5075BA-0E2D-4DDE-9FF6-39DB5E25E13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98911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D82AEE5-6F9E-4C9D-B53A-EBB84330927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19078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094EBAE-BB56-4D22-9938-99A02CC26E6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34787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BF0FA93-BB07-4962-A113-B3C27F65574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62323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B571DD-18B5-411C-9F1E-965ADAB23C6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37023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05E8421-B977-4A6D-AE7C-3B2B3AD3307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77811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CEF84A6-CC2E-499C-9368-B8BB4A103C5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39596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7B17C58-88A0-40B9-8DF1-5E4E0A27233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164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F84F219-80D5-4DE7-B1DD-1124451F4A5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CEF43B2-E278-4A3A-A7C6-9DD80ECBC053}"/>
              </a:ext>
            </a:extLst>
          </p:cNvPr>
          <p:cNvSpPr txBox="1"/>
          <p:nvPr/>
        </p:nvSpPr>
        <p:spPr>
          <a:xfrm>
            <a:off x="3699803" y="2278966"/>
            <a:ext cx="7858177" cy="1477328"/>
          </a:xfrm>
          <a:prstGeom prst="rect">
            <a:avLst/>
          </a:prstGeom>
          <a:noFill/>
        </p:spPr>
        <p:txBody>
          <a:bodyPr wrap="none" rtlCol="0">
            <a:spAutoFit/>
          </a:bodyPr>
          <a:lstStyle/>
          <a:p>
            <a:r>
              <a:rPr lang="tr-TR" dirty="0"/>
              <a:t>Panda </a:t>
            </a:r>
            <a:r>
              <a:rPr lang="tr-TR" dirty="0" err="1"/>
              <a:t>DataFrame</a:t>
            </a:r>
            <a:r>
              <a:rPr lang="tr-TR" dirty="0"/>
              <a:t> in en önemli bölümlerinden birisidir.</a:t>
            </a:r>
          </a:p>
          <a:p>
            <a:r>
              <a:rPr lang="tr-TR" dirty="0" err="1"/>
              <a:t>Verisetindeki</a:t>
            </a:r>
            <a:r>
              <a:rPr lang="tr-TR" dirty="0"/>
              <a:t> yapısal bazı problemleri çözdükten sonra ilk kullanılacak fonksiyonlar</a:t>
            </a:r>
          </a:p>
          <a:p>
            <a:r>
              <a:rPr lang="tr-TR" dirty="0"/>
              <a:t>dizisi burasıdır.</a:t>
            </a:r>
          </a:p>
          <a:p>
            <a:r>
              <a:rPr lang="tr-TR" dirty="0"/>
              <a:t>Panda kütüphanesindeki yapısal özellikler olarak ele alacağız.</a:t>
            </a:r>
          </a:p>
          <a:p>
            <a:endParaRPr lang="tr-TR" dirty="0"/>
          </a:p>
        </p:txBody>
      </p:sp>
    </p:spTree>
    <p:extLst>
      <p:ext uri="{BB962C8B-B14F-4D97-AF65-F5344CB8AC3E}">
        <p14:creationId xmlns:p14="http://schemas.microsoft.com/office/powerpoint/2010/main" val="6618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6594000-1B40-454B-AE34-010D54501E6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A49C911-0C33-450C-866D-3C017D3BB1DC}"/>
              </a:ext>
            </a:extLst>
          </p:cNvPr>
          <p:cNvSpPr txBox="1"/>
          <p:nvPr/>
        </p:nvSpPr>
        <p:spPr>
          <a:xfrm>
            <a:off x="5809956" y="2616590"/>
            <a:ext cx="5611344" cy="369332"/>
          </a:xfrm>
          <a:prstGeom prst="rect">
            <a:avLst/>
          </a:prstGeom>
          <a:noFill/>
        </p:spPr>
        <p:txBody>
          <a:bodyPr wrap="none" rtlCol="0">
            <a:spAutoFit/>
          </a:bodyPr>
          <a:lstStyle/>
          <a:p>
            <a:r>
              <a:rPr lang="tr-TR" dirty="0"/>
              <a:t>Index </a:t>
            </a:r>
            <a:r>
              <a:rPr lang="tr-TR" dirty="0" err="1"/>
              <a:t>lerin</a:t>
            </a:r>
            <a:r>
              <a:rPr lang="tr-TR" dirty="0"/>
              <a:t> harici yani bizim verdiğimiz şekilde belirlenmesi</a:t>
            </a:r>
          </a:p>
        </p:txBody>
      </p:sp>
      <p:cxnSp>
        <p:nvCxnSpPr>
          <p:cNvPr id="5" name="Düz Ok Bağlayıcısı 4">
            <a:extLst>
              <a:ext uri="{FF2B5EF4-FFF2-40B4-BE49-F238E27FC236}">
                <a16:creationId xmlns:a16="http://schemas.microsoft.com/office/drawing/2014/main" id="{30FDDC88-9ECE-41DF-9AD1-141704DE7206}"/>
              </a:ext>
            </a:extLst>
          </p:cNvPr>
          <p:cNvCxnSpPr/>
          <p:nvPr/>
        </p:nvCxnSpPr>
        <p:spPr>
          <a:xfrm>
            <a:off x="8623495" y="3038622"/>
            <a:ext cx="0" cy="3903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37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1DE58417-E690-4B0D-A86F-8CF4689777C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2FA7079-DD39-4711-9AF6-98D1F13E68E9}"/>
              </a:ext>
            </a:extLst>
          </p:cNvPr>
          <p:cNvSpPr txBox="1"/>
          <p:nvPr/>
        </p:nvSpPr>
        <p:spPr>
          <a:xfrm>
            <a:off x="4304714" y="1744394"/>
            <a:ext cx="6503447" cy="369332"/>
          </a:xfrm>
          <a:prstGeom prst="rect">
            <a:avLst/>
          </a:prstGeom>
          <a:noFill/>
        </p:spPr>
        <p:txBody>
          <a:bodyPr wrap="none" rtlCol="0">
            <a:spAutoFit/>
          </a:bodyPr>
          <a:lstStyle/>
          <a:p>
            <a:r>
              <a:rPr lang="tr-TR" b="1" dirty="0" err="1"/>
              <a:t>seaborn</a:t>
            </a:r>
            <a:r>
              <a:rPr lang="tr-TR" b="1" dirty="0"/>
              <a:t> </a:t>
            </a:r>
            <a:r>
              <a:rPr lang="tr-TR" dirty="0"/>
              <a:t>kütüphanesini, içindeki </a:t>
            </a:r>
            <a:r>
              <a:rPr lang="tr-TR" dirty="0" err="1"/>
              <a:t>verisetlerini</a:t>
            </a:r>
            <a:r>
              <a:rPr lang="tr-TR" dirty="0"/>
              <a:t> kullanmak için çağırdık.</a:t>
            </a:r>
            <a:endParaRPr lang="tr-TR" b="1" dirty="0"/>
          </a:p>
        </p:txBody>
      </p:sp>
    </p:spTree>
    <p:extLst>
      <p:ext uri="{BB962C8B-B14F-4D97-AF65-F5344CB8AC3E}">
        <p14:creationId xmlns:p14="http://schemas.microsoft.com/office/powerpoint/2010/main" val="2751152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E733A7B-93D6-43C0-A8E1-BF20594F3F4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44202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A46FA85-F0BB-48E6-9AAA-9792B0FBE0D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682DA9A5-3BEB-43A2-B4AE-B83C2AFB6EDC}"/>
              </a:ext>
            </a:extLst>
          </p:cNvPr>
          <p:cNvSpPr txBox="1"/>
          <p:nvPr/>
        </p:nvSpPr>
        <p:spPr>
          <a:xfrm>
            <a:off x="3052689" y="2180492"/>
            <a:ext cx="4918847" cy="369332"/>
          </a:xfrm>
          <a:prstGeom prst="rect">
            <a:avLst/>
          </a:prstGeom>
          <a:noFill/>
        </p:spPr>
        <p:txBody>
          <a:bodyPr wrap="none" rtlCol="0">
            <a:spAutoFit/>
          </a:bodyPr>
          <a:lstStyle/>
          <a:p>
            <a:r>
              <a:rPr lang="tr-TR" dirty="0"/>
              <a:t>1035 Gözlem (satır), 6 adet değişken (sütün) vardır</a:t>
            </a:r>
          </a:p>
        </p:txBody>
      </p:sp>
      <p:sp>
        <p:nvSpPr>
          <p:cNvPr id="5" name="Metin kutusu 4">
            <a:extLst>
              <a:ext uri="{FF2B5EF4-FFF2-40B4-BE49-F238E27FC236}">
                <a16:creationId xmlns:a16="http://schemas.microsoft.com/office/drawing/2014/main" id="{25698F9B-3549-49EB-92EC-4AFA1A752636}"/>
              </a:ext>
            </a:extLst>
          </p:cNvPr>
          <p:cNvSpPr txBox="1"/>
          <p:nvPr/>
        </p:nvSpPr>
        <p:spPr>
          <a:xfrm>
            <a:off x="3486443" y="2783058"/>
            <a:ext cx="4501553" cy="369332"/>
          </a:xfrm>
          <a:prstGeom prst="rect">
            <a:avLst/>
          </a:prstGeom>
          <a:noFill/>
        </p:spPr>
        <p:txBody>
          <a:bodyPr wrap="none" rtlCol="0">
            <a:spAutoFit/>
          </a:bodyPr>
          <a:lstStyle/>
          <a:p>
            <a:r>
              <a:rPr lang="tr-TR" dirty="0"/>
              <a:t>Bütün değişkenlerin ortalama değerlerini verir.</a:t>
            </a:r>
          </a:p>
        </p:txBody>
      </p:sp>
      <p:sp>
        <p:nvSpPr>
          <p:cNvPr id="7" name="Metin kutusu 6">
            <a:extLst>
              <a:ext uri="{FF2B5EF4-FFF2-40B4-BE49-F238E27FC236}">
                <a16:creationId xmlns:a16="http://schemas.microsoft.com/office/drawing/2014/main" id="{3641B860-8DCC-4745-9966-EE7AA3E159B4}"/>
              </a:ext>
            </a:extLst>
          </p:cNvPr>
          <p:cNvSpPr txBox="1"/>
          <p:nvPr/>
        </p:nvSpPr>
        <p:spPr>
          <a:xfrm>
            <a:off x="4131212" y="4333743"/>
            <a:ext cx="4394152" cy="369332"/>
          </a:xfrm>
          <a:prstGeom prst="rect">
            <a:avLst/>
          </a:prstGeom>
          <a:noFill/>
        </p:spPr>
        <p:txBody>
          <a:bodyPr wrap="none" rtlCol="0">
            <a:spAutoFit/>
          </a:bodyPr>
          <a:lstStyle/>
          <a:p>
            <a:r>
              <a:rPr lang="tr-TR" dirty="0"/>
              <a:t>Belirtilen değişkenin ortalama değerini verir.</a:t>
            </a:r>
          </a:p>
        </p:txBody>
      </p:sp>
    </p:spTree>
    <p:extLst>
      <p:ext uri="{BB962C8B-B14F-4D97-AF65-F5344CB8AC3E}">
        <p14:creationId xmlns:p14="http://schemas.microsoft.com/office/powerpoint/2010/main" val="37050379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764AF77-EFA4-43A5-AD67-EDCCB6C6423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BE08730-1847-459D-9234-52BF788C818F}"/>
              </a:ext>
            </a:extLst>
          </p:cNvPr>
          <p:cNvSpPr txBox="1"/>
          <p:nvPr/>
        </p:nvSpPr>
        <p:spPr>
          <a:xfrm>
            <a:off x="4321278" y="2227007"/>
            <a:ext cx="3731341" cy="369332"/>
          </a:xfrm>
          <a:prstGeom prst="rect">
            <a:avLst/>
          </a:prstGeom>
          <a:noFill/>
        </p:spPr>
        <p:txBody>
          <a:bodyPr wrap="square" rtlCol="0">
            <a:spAutoFit/>
          </a:bodyPr>
          <a:lstStyle/>
          <a:p>
            <a:r>
              <a:rPr lang="tr-TR" dirty="0"/>
              <a:t>en küçük değer</a:t>
            </a:r>
          </a:p>
        </p:txBody>
      </p:sp>
      <p:sp>
        <p:nvSpPr>
          <p:cNvPr id="5" name="Metin kutusu 4">
            <a:extLst>
              <a:ext uri="{FF2B5EF4-FFF2-40B4-BE49-F238E27FC236}">
                <a16:creationId xmlns:a16="http://schemas.microsoft.com/office/drawing/2014/main" id="{22784CEC-32FD-4C21-8B38-3065F715A93F}"/>
              </a:ext>
            </a:extLst>
          </p:cNvPr>
          <p:cNvSpPr txBox="1"/>
          <p:nvPr/>
        </p:nvSpPr>
        <p:spPr>
          <a:xfrm>
            <a:off x="4321277" y="3926071"/>
            <a:ext cx="3731341" cy="369332"/>
          </a:xfrm>
          <a:prstGeom prst="rect">
            <a:avLst/>
          </a:prstGeom>
          <a:noFill/>
        </p:spPr>
        <p:txBody>
          <a:bodyPr wrap="square" rtlCol="0">
            <a:spAutoFit/>
          </a:bodyPr>
          <a:lstStyle/>
          <a:p>
            <a:r>
              <a:rPr lang="tr-TR" dirty="0"/>
              <a:t>değişken değerlerinin toplamı</a:t>
            </a:r>
          </a:p>
        </p:txBody>
      </p:sp>
      <p:sp>
        <p:nvSpPr>
          <p:cNvPr id="7" name="Metin kutusu 6">
            <a:extLst>
              <a:ext uri="{FF2B5EF4-FFF2-40B4-BE49-F238E27FC236}">
                <a16:creationId xmlns:a16="http://schemas.microsoft.com/office/drawing/2014/main" id="{A61EED1E-E137-469A-94FA-1066E190391D}"/>
              </a:ext>
            </a:extLst>
          </p:cNvPr>
          <p:cNvSpPr txBox="1"/>
          <p:nvPr/>
        </p:nvSpPr>
        <p:spPr>
          <a:xfrm>
            <a:off x="4321278" y="4733721"/>
            <a:ext cx="3731341" cy="369332"/>
          </a:xfrm>
          <a:prstGeom prst="rect">
            <a:avLst/>
          </a:prstGeom>
          <a:noFill/>
        </p:spPr>
        <p:txBody>
          <a:bodyPr wrap="square" rtlCol="0">
            <a:spAutoFit/>
          </a:bodyPr>
          <a:lstStyle/>
          <a:p>
            <a:r>
              <a:rPr lang="tr-TR" dirty="0"/>
              <a:t>değişkenin standart sapması</a:t>
            </a:r>
          </a:p>
        </p:txBody>
      </p:sp>
      <p:sp>
        <p:nvSpPr>
          <p:cNvPr id="9" name="Metin kutusu 8">
            <a:extLst>
              <a:ext uri="{FF2B5EF4-FFF2-40B4-BE49-F238E27FC236}">
                <a16:creationId xmlns:a16="http://schemas.microsoft.com/office/drawing/2014/main" id="{8236F15C-61DD-461C-9C8F-B65E32A46EC0}"/>
              </a:ext>
            </a:extLst>
          </p:cNvPr>
          <p:cNvSpPr txBox="1"/>
          <p:nvPr/>
        </p:nvSpPr>
        <p:spPr>
          <a:xfrm>
            <a:off x="4321277" y="5610357"/>
            <a:ext cx="3731341" cy="369332"/>
          </a:xfrm>
          <a:prstGeom prst="rect">
            <a:avLst/>
          </a:prstGeom>
          <a:noFill/>
        </p:spPr>
        <p:txBody>
          <a:bodyPr wrap="square" rtlCol="0">
            <a:spAutoFit/>
          </a:bodyPr>
          <a:lstStyle/>
          <a:p>
            <a:r>
              <a:rPr lang="tr-TR" dirty="0"/>
              <a:t>değişkenin </a:t>
            </a:r>
            <a:r>
              <a:rPr lang="tr-TR" dirty="0" err="1"/>
              <a:t>varyansı</a:t>
            </a:r>
            <a:endParaRPr lang="tr-TR" dirty="0"/>
          </a:p>
        </p:txBody>
      </p:sp>
    </p:spTree>
    <p:extLst>
      <p:ext uri="{BB962C8B-B14F-4D97-AF65-F5344CB8AC3E}">
        <p14:creationId xmlns:p14="http://schemas.microsoft.com/office/powerpoint/2010/main" val="2237499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A6541AB-723D-45CF-9F20-B9A9C81D51C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13E5A36-CA28-41F0-9D7C-2363A761E6E6}"/>
              </a:ext>
            </a:extLst>
          </p:cNvPr>
          <p:cNvSpPr txBox="1"/>
          <p:nvPr/>
        </p:nvSpPr>
        <p:spPr>
          <a:xfrm>
            <a:off x="6696222" y="2912012"/>
            <a:ext cx="4599016" cy="923330"/>
          </a:xfrm>
          <a:prstGeom prst="rect">
            <a:avLst/>
          </a:prstGeom>
          <a:noFill/>
        </p:spPr>
        <p:txBody>
          <a:bodyPr wrap="none" rtlCol="0">
            <a:spAutoFit/>
          </a:bodyPr>
          <a:lstStyle/>
          <a:p>
            <a:r>
              <a:rPr lang="tr-TR" dirty="0"/>
              <a:t>veri setindeki bütün değişkenlere ait </a:t>
            </a:r>
            <a:r>
              <a:rPr lang="tr-TR" dirty="0" err="1"/>
              <a:t>betimsel</a:t>
            </a:r>
            <a:endParaRPr lang="tr-TR" dirty="0"/>
          </a:p>
          <a:p>
            <a:r>
              <a:rPr lang="tr-TR" dirty="0"/>
              <a:t>istatistiklere ulaşmak için </a:t>
            </a:r>
            <a:r>
              <a:rPr lang="tr-TR" b="1" dirty="0" err="1"/>
              <a:t>describe</a:t>
            </a:r>
            <a:r>
              <a:rPr lang="tr-TR" b="1" dirty="0"/>
              <a:t>()</a:t>
            </a:r>
            <a:r>
              <a:rPr lang="tr-TR" dirty="0"/>
              <a:t> fonksiyonu</a:t>
            </a:r>
          </a:p>
          <a:p>
            <a:r>
              <a:rPr lang="tr-TR" dirty="0"/>
              <a:t>kullanılır.</a:t>
            </a:r>
          </a:p>
        </p:txBody>
      </p:sp>
    </p:spTree>
    <p:extLst>
      <p:ext uri="{BB962C8B-B14F-4D97-AF65-F5344CB8AC3E}">
        <p14:creationId xmlns:p14="http://schemas.microsoft.com/office/powerpoint/2010/main" val="3835390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3B52783-8A4B-4EC5-BA70-8E4465C22B5F}"/>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1F931ACA-BBF2-4D66-99C9-22B7D3CDC2A6}"/>
              </a:ext>
            </a:extLst>
          </p:cNvPr>
          <p:cNvSpPr txBox="1"/>
          <p:nvPr/>
        </p:nvSpPr>
        <p:spPr>
          <a:xfrm>
            <a:off x="4628272" y="1814733"/>
            <a:ext cx="6274190" cy="1200329"/>
          </a:xfrm>
          <a:prstGeom prst="rect">
            <a:avLst/>
          </a:prstGeom>
          <a:noFill/>
        </p:spPr>
        <p:txBody>
          <a:bodyPr wrap="square" rtlCol="0">
            <a:spAutoFit/>
          </a:bodyPr>
          <a:lstStyle/>
          <a:p>
            <a:r>
              <a:rPr lang="tr-TR" dirty="0" err="1"/>
              <a:t>Transpoz</a:t>
            </a:r>
            <a:r>
              <a:rPr lang="tr-TR" dirty="0"/>
              <a:t> u alınarak daha okunabilir şekilde temel istatiksel bilgiler gözlemlenebilir. </a:t>
            </a:r>
          </a:p>
          <a:p>
            <a:r>
              <a:rPr lang="tr-TR" dirty="0"/>
              <a:t>Yapılan işlem </a:t>
            </a:r>
            <a:r>
              <a:rPr lang="tr-TR" dirty="0" err="1"/>
              <a:t>verisetinin</a:t>
            </a:r>
            <a:r>
              <a:rPr lang="tr-TR" dirty="0"/>
              <a:t> tanımlanması diğer bir değişle betimlenmesidir.</a:t>
            </a:r>
          </a:p>
        </p:txBody>
      </p:sp>
    </p:spTree>
    <p:extLst>
      <p:ext uri="{BB962C8B-B14F-4D97-AF65-F5344CB8AC3E}">
        <p14:creationId xmlns:p14="http://schemas.microsoft.com/office/powerpoint/2010/main" val="2177054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B873D74-64A8-4DF8-BDF1-85E474CC917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F2655D5-5482-4F84-B131-63330D132B42}"/>
              </a:ext>
            </a:extLst>
          </p:cNvPr>
          <p:cNvSpPr txBox="1"/>
          <p:nvPr/>
        </p:nvSpPr>
        <p:spPr>
          <a:xfrm>
            <a:off x="7863840" y="2996418"/>
            <a:ext cx="3991798" cy="1477328"/>
          </a:xfrm>
          <a:prstGeom prst="rect">
            <a:avLst/>
          </a:prstGeom>
          <a:noFill/>
        </p:spPr>
        <p:txBody>
          <a:bodyPr wrap="none" rtlCol="0">
            <a:spAutoFit/>
          </a:bodyPr>
          <a:lstStyle/>
          <a:p>
            <a:r>
              <a:rPr lang="tr-TR" dirty="0" err="1"/>
              <a:t>Verisetinin</a:t>
            </a:r>
            <a:r>
              <a:rPr lang="tr-TR" dirty="0"/>
              <a:t> içinde EKSİK DEĞERLER varise</a:t>
            </a:r>
          </a:p>
          <a:p>
            <a:r>
              <a:rPr lang="tr-TR" b="1" dirty="0" err="1"/>
              <a:t>dropna</a:t>
            </a:r>
            <a:r>
              <a:rPr lang="tr-TR" b="1" dirty="0"/>
              <a:t>()</a:t>
            </a:r>
            <a:r>
              <a:rPr lang="tr-TR" dirty="0"/>
              <a:t> ile yine </a:t>
            </a:r>
            <a:r>
              <a:rPr lang="tr-TR" dirty="0" err="1"/>
              <a:t>betimsel</a:t>
            </a:r>
            <a:r>
              <a:rPr lang="tr-TR" dirty="0"/>
              <a:t> istatistiklere</a:t>
            </a:r>
          </a:p>
          <a:p>
            <a:r>
              <a:rPr lang="tr-TR" dirty="0"/>
              <a:t>ulaşılır.</a:t>
            </a:r>
          </a:p>
          <a:p>
            <a:r>
              <a:rPr lang="tr-TR" dirty="0"/>
              <a:t>Bu fonksiyon eksik gözlemleri silerek bu</a:t>
            </a:r>
          </a:p>
          <a:p>
            <a:r>
              <a:rPr lang="tr-TR" dirty="0"/>
              <a:t>işlemi yapar. </a:t>
            </a:r>
          </a:p>
        </p:txBody>
      </p:sp>
    </p:spTree>
    <p:extLst>
      <p:ext uri="{BB962C8B-B14F-4D97-AF65-F5344CB8AC3E}">
        <p14:creationId xmlns:p14="http://schemas.microsoft.com/office/powerpoint/2010/main" val="61890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E4F840E-86B9-40FE-9A34-6D4CA830A16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FFFC407-ED94-4DCD-B954-9913DCF01246}"/>
              </a:ext>
            </a:extLst>
          </p:cNvPr>
          <p:cNvSpPr txBox="1"/>
          <p:nvPr/>
        </p:nvSpPr>
        <p:spPr>
          <a:xfrm>
            <a:off x="3291840" y="3123028"/>
            <a:ext cx="8430578" cy="1754326"/>
          </a:xfrm>
          <a:prstGeom prst="rect">
            <a:avLst/>
          </a:prstGeom>
          <a:noFill/>
        </p:spPr>
        <p:txBody>
          <a:bodyPr wrap="none" rtlCol="0">
            <a:spAutoFit/>
          </a:bodyPr>
          <a:lstStyle/>
          <a:p>
            <a:r>
              <a:rPr lang="tr-TR" dirty="0"/>
              <a:t>Gruplama işlemi, </a:t>
            </a:r>
            <a:r>
              <a:rPr lang="tr-TR" dirty="0" err="1"/>
              <a:t>verisetinde</a:t>
            </a:r>
            <a:r>
              <a:rPr lang="tr-TR" dirty="0"/>
              <a:t> yer alan kategorik değişkenlerin gruplarının yakalanması ve</a:t>
            </a:r>
          </a:p>
          <a:p>
            <a:r>
              <a:rPr lang="tr-TR" dirty="0"/>
              <a:t>bu grupların özelinde bazı işlemler yapılması demektir.</a:t>
            </a:r>
          </a:p>
          <a:p>
            <a:endParaRPr lang="tr-TR" dirty="0"/>
          </a:p>
          <a:p>
            <a:r>
              <a:rPr lang="tr-TR" dirty="0"/>
              <a:t>Örnekteki gruplar değişkeni kategorik değişkendir.</a:t>
            </a:r>
          </a:p>
          <a:p>
            <a:endParaRPr lang="tr-TR" dirty="0"/>
          </a:p>
          <a:p>
            <a:r>
              <a:rPr lang="tr-TR" dirty="0"/>
              <a:t>A, B, C ifadeleri kategorik değişkenin sınıflarıdır.</a:t>
            </a:r>
          </a:p>
        </p:txBody>
      </p:sp>
      <p:sp>
        <p:nvSpPr>
          <p:cNvPr id="4" name="Metin kutusu 3">
            <a:extLst>
              <a:ext uri="{FF2B5EF4-FFF2-40B4-BE49-F238E27FC236}">
                <a16:creationId xmlns:a16="http://schemas.microsoft.com/office/drawing/2014/main" id="{661C18F2-D323-4208-9C56-816D455DC2FE}"/>
              </a:ext>
            </a:extLst>
          </p:cNvPr>
          <p:cNvSpPr txBox="1"/>
          <p:nvPr/>
        </p:nvSpPr>
        <p:spPr>
          <a:xfrm>
            <a:off x="3291840" y="5359791"/>
            <a:ext cx="7568418" cy="923330"/>
          </a:xfrm>
          <a:prstGeom prst="rect">
            <a:avLst/>
          </a:prstGeom>
          <a:noFill/>
        </p:spPr>
        <p:txBody>
          <a:bodyPr wrap="square" rtlCol="0">
            <a:spAutoFit/>
          </a:bodyPr>
          <a:lstStyle/>
          <a:p>
            <a:r>
              <a:rPr lang="tr-TR" dirty="0"/>
              <a:t>GRUPLAMA YAPABİLMEK İÇİN KATEGORİK BİR DEĞİŞKEN GEREKİR. BÖYLECE KATEGORİK DEĞİŞKENİN SINIFLARINA GİDEREK O SINIFLAR ÜZERİNDE İŞLEMLER YAPILABİLİR.</a:t>
            </a:r>
          </a:p>
        </p:txBody>
      </p:sp>
    </p:spTree>
    <p:extLst>
      <p:ext uri="{BB962C8B-B14F-4D97-AF65-F5344CB8AC3E}">
        <p14:creationId xmlns:p14="http://schemas.microsoft.com/office/powerpoint/2010/main" val="3338776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97DCA08-1545-4FA6-86DF-79883161BE4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EAD5BA7-246F-4FC4-A9DB-B9C4D17C49EA}"/>
              </a:ext>
            </a:extLst>
          </p:cNvPr>
          <p:cNvSpPr txBox="1"/>
          <p:nvPr/>
        </p:nvSpPr>
        <p:spPr>
          <a:xfrm>
            <a:off x="4543864" y="1195754"/>
            <a:ext cx="6447278" cy="646331"/>
          </a:xfrm>
          <a:prstGeom prst="rect">
            <a:avLst/>
          </a:prstGeom>
          <a:noFill/>
        </p:spPr>
        <p:txBody>
          <a:bodyPr wrap="none" rtlCol="0">
            <a:spAutoFit/>
          </a:bodyPr>
          <a:lstStyle/>
          <a:p>
            <a:r>
              <a:rPr lang="tr-TR" b="1" dirty="0" err="1"/>
              <a:t>groupby</a:t>
            </a:r>
            <a:r>
              <a:rPr lang="tr-TR" b="1" dirty="0"/>
              <a:t> </a:t>
            </a:r>
            <a:r>
              <a:rPr lang="tr-TR" dirty="0"/>
              <a:t>gruplama fonksiyonudur, tek başına pek bir işe yaramaz.</a:t>
            </a:r>
          </a:p>
          <a:p>
            <a:r>
              <a:rPr lang="tr-TR" b="1" dirty="0" err="1"/>
              <a:t>mean</a:t>
            </a:r>
            <a:r>
              <a:rPr lang="tr-TR" b="1" dirty="0"/>
              <a:t>()</a:t>
            </a:r>
            <a:r>
              <a:rPr lang="tr-TR" dirty="0"/>
              <a:t> gibi toplulaştırma fonksiyonları ile birlikte bir anlam kazanır.</a:t>
            </a:r>
            <a:endParaRPr lang="tr-TR" b="1" dirty="0"/>
          </a:p>
        </p:txBody>
      </p:sp>
      <p:sp>
        <p:nvSpPr>
          <p:cNvPr id="4" name="Metin kutusu 3">
            <a:extLst>
              <a:ext uri="{FF2B5EF4-FFF2-40B4-BE49-F238E27FC236}">
                <a16:creationId xmlns:a16="http://schemas.microsoft.com/office/drawing/2014/main" id="{B89C107A-5647-43F5-9945-F35754ACC4B6}"/>
              </a:ext>
            </a:extLst>
          </p:cNvPr>
          <p:cNvSpPr txBox="1"/>
          <p:nvPr/>
        </p:nvSpPr>
        <p:spPr>
          <a:xfrm>
            <a:off x="5148775" y="2377440"/>
            <a:ext cx="4541756" cy="369332"/>
          </a:xfrm>
          <a:prstGeom prst="rect">
            <a:avLst/>
          </a:prstGeom>
          <a:noFill/>
        </p:spPr>
        <p:txBody>
          <a:bodyPr wrap="none" rtlCol="0">
            <a:spAutoFit/>
          </a:bodyPr>
          <a:lstStyle/>
          <a:p>
            <a:r>
              <a:rPr lang="tr-TR" dirty="0"/>
              <a:t>Grubu yapılan bütün sınıfların ortalamasını alır.</a:t>
            </a:r>
          </a:p>
        </p:txBody>
      </p:sp>
      <p:sp>
        <p:nvSpPr>
          <p:cNvPr id="6" name="Metin kutusu 5">
            <a:extLst>
              <a:ext uri="{FF2B5EF4-FFF2-40B4-BE49-F238E27FC236}">
                <a16:creationId xmlns:a16="http://schemas.microsoft.com/office/drawing/2014/main" id="{FB0EEC99-FA28-40E4-B29A-CDA7DED96415}"/>
              </a:ext>
            </a:extLst>
          </p:cNvPr>
          <p:cNvSpPr txBox="1"/>
          <p:nvPr/>
        </p:nvSpPr>
        <p:spPr>
          <a:xfrm>
            <a:off x="5148775" y="4263405"/>
            <a:ext cx="4307526" cy="369332"/>
          </a:xfrm>
          <a:prstGeom prst="rect">
            <a:avLst/>
          </a:prstGeom>
          <a:noFill/>
        </p:spPr>
        <p:txBody>
          <a:bodyPr wrap="none" rtlCol="0">
            <a:spAutoFit/>
          </a:bodyPr>
          <a:lstStyle/>
          <a:p>
            <a:r>
              <a:rPr lang="tr-TR" dirty="0"/>
              <a:t>Grubu yapılan bütün sınıfların toplamını alır.</a:t>
            </a:r>
          </a:p>
        </p:txBody>
      </p:sp>
    </p:spTree>
    <p:extLst>
      <p:ext uri="{BB962C8B-B14F-4D97-AF65-F5344CB8AC3E}">
        <p14:creationId xmlns:p14="http://schemas.microsoft.com/office/powerpoint/2010/main" val="4125073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49BC31D-E67D-4E4F-A270-9E655D36B95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0B048D5-20C3-40A6-9B31-8B07CF355707}"/>
              </a:ext>
            </a:extLst>
          </p:cNvPr>
          <p:cNvSpPr txBox="1"/>
          <p:nvPr/>
        </p:nvSpPr>
        <p:spPr>
          <a:xfrm>
            <a:off x="6246055" y="3151163"/>
            <a:ext cx="3876639" cy="369332"/>
          </a:xfrm>
          <a:prstGeom prst="rect">
            <a:avLst/>
          </a:prstGeom>
          <a:noFill/>
        </p:spPr>
        <p:txBody>
          <a:bodyPr wrap="none" rtlCol="0">
            <a:spAutoFit/>
          </a:bodyPr>
          <a:lstStyle/>
          <a:p>
            <a:r>
              <a:rPr lang="tr-TR" b="1" dirty="0" err="1"/>
              <a:t>metod</a:t>
            </a:r>
            <a:r>
              <a:rPr lang="tr-TR" b="1" dirty="0"/>
              <a:t> </a:t>
            </a:r>
            <a:r>
              <a:rPr lang="tr-TR" dirty="0"/>
              <a:t>değişkeni </a:t>
            </a:r>
            <a:r>
              <a:rPr lang="tr-TR" b="1" dirty="0"/>
              <a:t>kategorik değişkendir.</a:t>
            </a:r>
          </a:p>
        </p:txBody>
      </p:sp>
      <p:sp>
        <p:nvSpPr>
          <p:cNvPr id="4" name="Metin kutusu 3">
            <a:extLst>
              <a:ext uri="{FF2B5EF4-FFF2-40B4-BE49-F238E27FC236}">
                <a16:creationId xmlns:a16="http://schemas.microsoft.com/office/drawing/2014/main" id="{57A1B2A4-08CC-421A-A1A1-8FE878A9D54C}"/>
              </a:ext>
            </a:extLst>
          </p:cNvPr>
          <p:cNvSpPr txBox="1"/>
          <p:nvPr/>
        </p:nvSpPr>
        <p:spPr>
          <a:xfrm>
            <a:off x="4077159" y="1561514"/>
            <a:ext cx="4430444" cy="400110"/>
          </a:xfrm>
          <a:prstGeom prst="rect">
            <a:avLst/>
          </a:prstGeom>
          <a:noFill/>
        </p:spPr>
        <p:txBody>
          <a:bodyPr wrap="none" rtlCol="0">
            <a:spAutoFit/>
          </a:bodyPr>
          <a:lstStyle/>
          <a:p>
            <a:r>
              <a:rPr lang="tr-TR" sz="2000" dirty="0"/>
              <a:t>DAHA BÜYÜK VERİSETLERİNDE İŞLEMLER</a:t>
            </a:r>
          </a:p>
        </p:txBody>
      </p:sp>
    </p:spTree>
    <p:extLst>
      <p:ext uri="{BB962C8B-B14F-4D97-AF65-F5344CB8AC3E}">
        <p14:creationId xmlns:p14="http://schemas.microsoft.com/office/powerpoint/2010/main" val="2957624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B1F74BB-7980-41A5-8028-71A670D78466}"/>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18ABE65-EB90-45A6-9139-DC69306CF43A}"/>
              </a:ext>
            </a:extLst>
          </p:cNvPr>
          <p:cNvSpPr txBox="1"/>
          <p:nvPr/>
        </p:nvSpPr>
        <p:spPr>
          <a:xfrm>
            <a:off x="6639951" y="4037428"/>
            <a:ext cx="4224618" cy="369332"/>
          </a:xfrm>
          <a:prstGeom prst="rect">
            <a:avLst/>
          </a:prstGeom>
          <a:noFill/>
        </p:spPr>
        <p:txBody>
          <a:bodyPr wrap="none" rtlCol="0">
            <a:spAutoFit/>
          </a:bodyPr>
          <a:lstStyle/>
          <a:p>
            <a:r>
              <a:rPr lang="tr-TR" dirty="0"/>
              <a:t>Index </a:t>
            </a:r>
            <a:r>
              <a:rPr lang="tr-TR" dirty="0" err="1"/>
              <a:t>ler</a:t>
            </a:r>
            <a:r>
              <a:rPr lang="tr-TR" dirty="0"/>
              <a:t> için string değerlerde kullanılabilir.</a:t>
            </a:r>
          </a:p>
        </p:txBody>
      </p:sp>
    </p:spTree>
    <p:extLst>
      <p:ext uri="{BB962C8B-B14F-4D97-AF65-F5344CB8AC3E}">
        <p14:creationId xmlns:p14="http://schemas.microsoft.com/office/powerpoint/2010/main" val="1102599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E2EC1A-7D72-497D-818A-B946D37643D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02720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D8BC09A-3CF6-4D16-B16A-8CE5671A96BF}"/>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936A23AE-F16A-4A7D-8B37-E4B7190C038F}"/>
              </a:ext>
            </a:extLst>
          </p:cNvPr>
          <p:cNvSpPr txBox="1"/>
          <p:nvPr/>
        </p:nvSpPr>
        <p:spPr>
          <a:xfrm>
            <a:off x="5289453" y="1702191"/>
            <a:ext cx="5880295" cy="923330"/>
          </a:xfrm>
          <a:prstGeom prst="rect">
            <a:avLst/>
          </a:prstGeom>
          <a:noFill/>
        </p:spPr>
        <p:txBody>
          <a:bodyPr wrap="square" rtlCol="0">
            <a:spAutoFit/>
          </a:bodyPr>
          <a:lstStyle/>
          <a:p>
            <a:r>
              <a:rPr lang="tr-TR" b="1" dirty="0" err="1"/>
              <a:t>orbital_period</a:t>
            </a:r>
            <a:r>
              <a:rPr lang="tr-TR" dirty="0"/>
              <a:t> sayısal değişkeninin temel istatistik bilgilerine</a:t>
            </a:r>
          </a:p>
          <a:p>
            <a:r>
              <a:rPr lang="tr-TR" b="1" dirty="0" err="1"/>
              <a:t>method</a:t>
            </a:r>
            <a:r>
              <a:rPr lang="tr-TR" b="1" dirty="0"/>
              <a:t> kategorik</a:t>
            </a:r>
            <a:r>
              <a:rPr lang="tr-TR" dirty="0"/>
              <a:t> değişkeninin sınıfları gruplandırılarak </a:t>
            </a:r>
            <a:r>
              <a:rPr lang="tr-TR" dirty="0" err="1"/>
              <a:t>ulaşılmışıtır</a:t>
            </a:r>
            <a:r>
              <a:rPr lang="tr-TR" dirty="0"/>
              <a:t>.</a:t>
            </a:r>
          </a:p>
        </p:txBody>
      </p:sp>
    </p:spTree>
    <p:extLst>
      <p:ext uri="{BB962C8B-B14F-4D97-AF65-F5344CB8AC3E}">
        <p14:creationId xmlns:p14="http://schemas.microsoft.com/office/powerpoint/2010/main" val="4234402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93C8CE9-B9E5-46F7-BE73-9E8F0179B80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2679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987462B-BF12-4E6D-B722-5F95FD34F99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436243A-FB94-4C33-B3B1-DC813A5CBE82}"/>
              </a:ext>
            </a:extLst>
          </p:cNvPr>
          <p:cNvSpPr txBox="1"/>
          <p:nvPr/>
        </p:nvSpPr>
        <p:spPr>
          <a:xfrm>
            <a:off x="4011561" y="1238865"/>
            <a:ext cx="7341497" cy="1477328"/>
          </a:xfrm>
          <a:prstGeom prst="rect">
            <a:avLst/>
          </a:prstGeom>
          <a:noFill/>
        </p:spPr>
        <p:txBody>
          <a:bodyPr wrap="none" rtlCol="0">
            <a:spAutoFit/>
          </a:bodyPr>
          <a:lstStyle/>
          <a:p>
            <a:r>
              <a:rPr lang="tr-TR" b="1" dirty="0" err="1"/>
              <a:t>aggregate</a:t>
            </a:r>
            <a:r>
              <a:rPr lang="tr-TR" b="1" dirty="0"/>
              <a:t>() </a:t>
            </a:r>
            <a:r>
              <a:rPr lang="tr-TR" dirty="0"/>
              <a:t>fonksiyonu, </a:t>
            </a:r>
            <a:r>
              <a:rPr lang="tr-TR" dirty="0" err="1"/>
              <a:t>pandas</a:t>
            </a:r>
            <a:r>
              <a:rPr lang="tr-TR" dirty="0"/>
              <a:t> </a:t>
            </a:r>
            <a:r>
              <a:rPr lang="tr-TR" dirty="0" err="1"/>
              <a:t>ın</a:t>
            </a:r>
            <a:r>
              <a:rPr lang="tr-TR" dirty="0"/>
              <a:t> bize verdiği fonksiyonların dışında, kendi</a:t>
            </a:r>
          </a:p>
          <a:p>
            <a:r>
              <a:rPr lang="tr-TR" dirty="0"/>
              <a:t>isteğimize göre istatistiksel bilgilere ulaşmamız gerektiğinde kullanılmaktadır.</a:t>
            </a:r>
          </a:p>
          <a:p>
            <a:endParaRPr lang="tr-TR" dirty="0"/>
          </a:p>
          <a:p>
            <a:r>
              <a:rPr lang="tr-TR" dirty="0"/>
              <a:t>Ayrıca </a:t>
            </a:r>
            <a:r>
              <a:rPr lang="tr-TR" dirty="0" err="1"/>
              <a:t>pandas</a:t>
            </a:r>
            <a:r>
              <a:rPr lang="tr-TR" dirty="0"/>
              <a:t> dışından fonksiyonlarda çalıştırılabilir. Örnekte </a:t>
            </a:r>
            <a:r>
              <a:rPr lang="tr-TR" b="1" dirty="0" err="1"/>
              <a:t>np.median</a:t>
            </a:r>
            <a:r>
              <a:rPr lang="tr-TR" dirty="0"/>
              <a:t> </a:t>
            </a:r>
          </a:p>
          <a:p>
            <a:r>
              <a:rPr lang="tr-TR" dirty="0"/>
              <a:t>fonksiyonu </a:t>
            </a:r>
            <a:r>
              <a:rPr lang="tr-TR" dirty="0" err="1"/>
              <a:t>pandas</a:t>
            </a:r>
            <a:r>
              <a:rPr lang="tr-TR" dirty="0"/>
              <a:t> a ait </a:t>
            </a:r>
            <a:r>
              <a:rPr lang="tr-TR" dirty="0" err="1"/>
              <a:t>değidir</a:t>
            </a:r>
            <a:r>
              <a:rPr lang="tr-TR" dirty="0"/>
              <a:t>.</a:t>
            </a:r>
          </a:p>
        </p:txBody>
      </p:sp>
      <p:sp>
        <p:nvSpPr>
          <p:cNvPr id="4" name="Metin kutusu 3">
            <a:extLst>
              <a:ext uri="{FF2B5EF4-FFF2-40B4-BE49-F238E27FC236}">
                <a16:creationId xmlns:a16="http://schemas.microsoft.com/office/drawing/2014/main" id="{FA4A536B-5FBC-41B9-8F53-09C4BF82CC0E}"/>
              </a:ext>
            </a:extLst>
          </p:cNvPr>
          <p:cNvSpPr txBox="1"/>
          <p:nvPr/>
        </p:nvSpPr>
        <p:spPr>
          <a:xfrm>
            <a:off x="5235678" y="3953385"/>
            <a:ext cx="6344686" cy="1754326"/>
          </a:xfrm>
          <a:prstGeom prst="rect">
            <a:avLst/>
          </a:prstGeom>
          <a:noFill/>
        </p:spPr>
        <p:txBody>
          <a:bodyPr wrap="none" rtlCol="0">
            <a:spAutoFit/>
          </a:bodyPr>
          <a:lstStyle/>
          <a:p>
            <a:r>
              <a:rPr lang="tr-TR" dirty="0" err="1"/>
              <a:t>aggregate</a:t>
            </a:r>
            <a:r>
              <a:rPr lang="tr-TR" dirty="0"/>
              <a:t> fonksiyonu içinde </a:t>
            </a:r>
            <a:r>
              <a:rPr lang="tr-TR" dirty="0" err="1"/>
              <a:t>pandas</a:t>
            </a:r>
            <a:r>
              <a:rPr lang="tr-TR" dirty="0"/>
              <a:t> fonksiyonları çift tırnak içinde</a:t>
            </a:r>
          </a:p>
          <a:p>
            <a:r>
              <a:rPr lang="tr-TR" dirty="0"/>
              <a:t>veya tırnaksız yazılabilir. Harici fonksiyonlardan ayırt etmek için</a:t>
            </a:r>
          </a:p>
          <a:p>
            <a:r>
              <a:rPr lang="tr-TR" dirty="0"/>
              <a:t>tırnak içinde yazmak iyi olur. Harici fonksiyonlar tırnak içinde </a:t>
            </a:r>
          </a:p>
          <a:p>
            <a:r>
              <a:rPr lang="tr-TR" dirty="0"/>
              <a:t>yazılamaz.</a:t>
            </a:r>
          </a:p>
          <a:p>
            <a:endParaRPr lang="tr-TR" dirty="0"/>
          </a:p>
          <a:p>
            <a:r>
              <a:rPr lang="tr-TR" dirty="0"/>
              <a:t>Örnekte </a:t>
            </a:r>
            <a:r>
              <a:rPr lang="tr-TR" b="1" dirty="0" err="1"/>
              <a:t>min</a:t>
            </a:r>
            <a:r>
              <a:rPr lang="tr-TR" b="1" dirty="0"/>
              <a:t> </a:t>
            </a:r>
            <a:r>
              <a:rPr lang="tr-TR" dirty="0"/>
              <a:t>ve </a:t>
            </a:r>
            <a:r>
              <a:rPr lang="tr-TR" b="1" dirty="0" err="1"/>
              <a:t>max</a:t>
            </a:r>
            <a:r>
              <a:rPr lang="tr-TR" b="1" dirty="0"/>
              <a:t> </a:t>
            </a:r>
            <a:r>
              <a:rPr lang="tr-TR" dirty="0"/>
              <a:t>fonksiyonları </a:t>
            </a:r>
            <a:r>
              <a:rPr lang="tr-TR" dirty="0" err="1"/>
              <a:t>pandas</a:t>
            </a:r>
            <a:r>
              <a:rPr lang="tr-TR" dirty="0"/>
              <a:t> fonksiyonlarıdır.</a:t>
            </a:r>
          </a:p>
        </p:txBody>
      </p:sp>
    </p:spTree>
    <p:extLst>
      <p:ext uri="{BB962C8B-B14F-4D97-AF65-F5344CB8AC3E}">
        <p14:creationId xmlns:p14="http://schemas.microsoft.com/office/powerpoint/2010/main" val="42251658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CD6BF58-51E9-4004-B69F-14C70D0BB67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71C7C2F-B9B8-42BA-9350-3BF6945B7371}"/>
              </a:ext>
            </a:extLst>
          </p:cNvPr>
          <p:cNvSpPr txBox="1"/>
          <p:nvPr/>
        </p:nvSpPr>
        <p:spPr>
          <a:xfrm>
            <a:off x="4925962" y="1873045"/>
            <a:ext cx="5542736" cy="646331"/>
          </a:xfrm>
          <a:prstGeom prst="rect">
            <a:avLst/>
          </a:prstGeom>
          <a:noFill/>
        </p:spPr>
        <p:txBody>
          <a:bodyPr wrap="none" rtlCol="0">
            <a:spAutoFit/>
          </a:bodyPr>
          <a:lstStyle/>
          <a:p>
            <a:r>
              <a:rPr lang="tr-TR" dirty="0"/>
              <a:t>Farklı değişkenler için farklı istatistik bilgilere ulaşmak için</a:t>
            </a:r>
          </a:p>
          <a:p>
            <a:r>
              <a:rPr lang="tr-TR" b="1" dirty="0"/>
              <a:t>sözlük</a:t>
            </a:r>
            <a:r>
              <a:rPr lang="tr-TR" dirty="0"/>
              <a:t> veri yapısı kullanılır. </a:t>
            </a:r>
          </a:p>
        </p:txBody>
      </p:sp>
    </p:spTree>
    <p:extLst>
      <p:ext uri="{BB962C8B-B14F-4D97-AF65-F5344CB8AC3E}">
        <p14:creationId xmlns:p14="http://schemas.microsoft.com/office/powerpoint/2010/main" val="23350404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3CCB6DF-A6A8-49EE-B9BC-BF638391FE3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378A679-C1BE-4491-979F-855CFADAE88E}"/>
              </a:ext>
            </a:extLst>
          </p:cNvPr>
          <p:cNvSpPr txBox="1"/>
          <p:nvPr/>
        </p:nvSpPr>
        <p:spPr>
          <a:xfrm>
            <a:off x="4719484" y="4395019"/>
            <a:ext cx="6372385" cy="646331"/>
          </a:xfrm>
          <a:prstGeom prst="rect">
            <a:avLst/>
          </a:prstGeom>
          <a:noFill/>
        </p:spPr>
        <p:txBody>
          <a:bodyPr wrap="none" rtlCol="0">
            <a:spAutoFit/>
          </a:bodyPr>
          <a:lstStyle/>
          <a:p>
            <a:r>
              <a:rPr lang="tr-TR" dirty="0"/>
              <a:t>Filtreleme ve sorgulama işlemlerini kendi kişisel fonksiyonlarımızla</a:t>
            </a:r>
          </a:p>
          <a:p>
            <a:r>
              <a:rPr lang="tr-TR" dirty="0"/>
              <a:t>yapmak için kullanılır.</a:t>
            </a:r>
          </a:p>
        </p:txBody>
      </p:sp>
    </p:spTree>
    <p:extLst>
      <p:ext uri="{BB962C8B-B14F-4D97-AF65-F5344CB8AC3E}">
        <p14:creationId xmlns:p14="http://schemas.microsoft.com/office/powerpoint/2010/main" val="1405163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6D13639-D23F-42F5-8083-654A8F60D15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3264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4C42BD0-796A-4637-A5A7-704B547AB46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2D231B6-3BB7-4674-B8C5-67C67BA4D49F}"/>
              </a:ext>
            </a:extLst>
          </p:cNvPr>
          <p:cNvSpPr txBox="1"/>
          <p:nvPr/>
        </p:nvSpPr>
        <p:spPr>
          <a:xfrm>
            <a:off x="4100052" y="3569110"/>
            <a:ext cx="7634911" cy="2031325"/>
          </a:xfrm>
          <a:prstGeom prst="rect">
            <a:avLst/>
          </a:prstGeom>
          <a:noFill/>
        </p:spPr>
        <p:txBody>
          <a:bodyPr wrap="none" rtlCol="0">
            <a:spAutoFit/>
          </a:bodyPr>
          <a:lstStyle/>
          <a:p>
            <a:r>
              <a:rPr lang="tr-TR" dirty="0" err="1"/>
              <a:t>Verisetinin</a:t>
            </a:r>
            <a:r>
              <a:rPr lang="tr-TR" dirty="0"/>
              <a:t> değişkenlerinde dönüştürme işlemleri yapmak ve bu dönüştürmeleri</a:t>
            </a:r>
          </a:p>
          <a:p>
            <a:r>
              <a:rPr lang="tr-TR" dirty="0"/>
              <a:t>kendimiz tanımlamak istediğimizde </a:t>
            </a:r>
            <a:r>
              <a:rPr lang="tr-TR" b="1" dirty="0"/>
              <a:t>transform </a:t>
            </a:r>
            <a:r>
              <a:rPr lang="tr-TR" dirty="0"/>
              <a:t>kullanılır.</a:t>
            </a:r>
          </a:p>
          <a:p>
            <a:endParaRPr lang="tr-TR" dirty="0"/>
          </a:p>
          <a:p>
            <a:r>
              <a:rPr lang="tr-TR" dirty="0"/>
              <a:t>Gruplama yapılmadan da kullanılabilir.</a:t>
            </a:r>
          </a:p>
          <a:p>
            <a:endParaRPr lang="tr-TR" dirty="0"/>
          </a:p>
          <a:p>
            <a:r>
              <a:rPr lang="tr-TR" dirty="0" err="1"/>
              <a:t>Vektörel</a:t>
            </a:r>
            <a:r>
              <a:rPr lang="tr-TR" dirty="0"/>
              <a:t> çalışan bir fonksiyondur. Yani değişkenler bazında bütün değişken</a:t>
            </a:r>
          </a:p>
          <a:p>
            <a:r>
              <a:rPr lang="tr-TR" dirty="0"/>
              <a:t>gözlemleri üzerinde işlem yapmak için kullanılan bir fonksiyondur.</a:t>
            </a:r>
          </a:p>
        </p:txBody>
      </p:sp>
    </p:spTree>
    <p:extLst>
      <p:ext uri="{BB962C8B-B14F-4D97-AF65-F5344CB8AC3E}">
        <p14:creationId xmlns:p14="http://schemas.microsoft.com/office/powerpoint/2010/main" val="39823381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4A568B2-1DB0-4DB1-BF27-5692CC82C8F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AFC488D-610D-4BC1-BB58-9E2B5EBB8F8E}"/>
              </a:ext>
            </a:extLst>
          </p:cNvPr>
          <p:cNvSpPr txBox="1"/>
          <p:nvPr/>
        </p:nvSpPr>
        <p:spPr>
          <a:xfrm>
            <a:off x="4218039" y="3059667"/>
            <a:ext cx="7256206" cy="369332"/>
          </a:xfrm>
          <a:prstGeom prst="rect">
            <a:avLst/>
          </a:prstGeom>
          <a:noFill/>
        </p:spPr>
        <p:txBody>
          <a:bodyPr wrap="square" rtlCol="0">
            <a:spAutoFit/>
          </a:bodyPr>
          <a:lstStyle/>
          <a:p>
            <a:r>
              <a:rPr lang="tr-TR" dirty="0"/>
              <a:t>Kategorik değişkeni çıkarmak için yapılmıştır.</a:t>
            </a:r>
          </a:p>
        </p:txBody>
      </p:sp>
    </p:spTree>
    <p:extLst>
      <p:ext uri="{BB962C8B-B14F-4D97-AF65-F5344CB8AC3E}">
        <p14:creationId xmlns:p14="http://schemas.microsoft.com/office/powerpoint/2010/main" val="835999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7F00B6B-0954-4C8E-9E16-F16AF536505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D83110F-6B90-4A1B-B54A-4CA0911F1FE3}"/>
              </a:ext>
            </a:extLst>
          </p:cNvPr>
          <p:cNvSpPr txBox="1"/>
          <p:nvPr/>
        </p:nvSpPr>
        <p:spPr>
          <a:xfrm>
            <a:off x="5663381" y="4719484"/>
            <a:ext cx="4827604" cy="646331"/>
          </a:xfrm>
          <a:prstGeom prst="rect">
            <a:avLst/>
          </a:prstGeom>
          <a:noFill/>
        </p:spPr>
        <p:txBody>
          <a:bodyPr wrap="none" rtlCol="0">
            <a:spAutoFit/>
          </a:bodyPr>
          <a:lstStyle/>
          <a:p>
            <a:r>
              <a:rPr lang="tr-TR" dirty="0" err="1"/>
              <a:t>lambda</a:t>
            </a:r>
            <a:r>
              <a:rPr lang="tr-TR" dirty="0"/>
              <a:t> ile oluşturulan fonksiyon standartlaştırma</a:t>
            </a:r>
          </a:p>
          <a:p>
            <a:r>
              <a:rPr lang="tr-TR" dirty="0"/>
              <a:t>işlemidir.</a:t>
            </a:r>
          </a:p>
        </p:txBody>
      </p:sp>
    </p:spTree>
    <p:extLst>
      <p:ext uri="{BB962C8B-B14F-4D97-AF65-F5344CB8AC3E}">
        <p14:creationId xmlns:p14="http://schemas.microsoft.com/office/powerpoint/2010/main" val="2326304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58B43EC-504A-4559-B1CF-34A7B5557E5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92133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12F046C-60DC-491E-89F3-662A9BDC8DD2}"/>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BB11EEE8-B4A5-4705-AEAB-CB63732345E0}"/>
              </a:ext>
            </a:extLst>
          </p:cNvPr>
          <p:cNvSpPr txBox="1"/>
          <p:nvPr/>
        </p:nvSpPr>
        <p:spPr>
          <a:xfrm>
            <a:off x="4277032" y="4572000"/>
            <a:ext cx="7507696" cy="923330"/>
          </a:xfrm>
          <a:prstGeom prst="rect">
            <a:avLst/>
          </a:prstGeom>
          <a:noFill/>
        </p:spPr>
        <p:txBody>
          <a:bodyPr wrap="none" rtlCol="0">
            <a:spAutoFit/>
          </a:bodyPr>
          <a:lstStyle/>
          <a:p>
            <a:r>
              <a:rPr lang="tr-TR" dirty="0"/>
              <a:t>Bu fonksiyon tıpkı transform fonksiyonu ve </a:t>
            </a:r>
            <a:r>
              <a:rPr lang="tr-TR" dirty="0" err="1"/>
              <a:t>filter</a:t>
            </a:r>
            <a:r>
              <a:rPr lang="tr-TR" dirty="0"/>
              <a:t> fonksiyonu gibi </a:t>
            </a:r>
            <a:r>
              <a:rPr lang="tr-TR" dirty="0" err="1"/>
              <a:t>dataframe</a:t>
            </a:r>
            <a:r>
              <a:rPr lang="tr-TR" dirty="0"/>
              <a:t> in </a:t>
            </a:r>
          </a:p>
          <a:p>
            <a:r>
              <a:rPr lang="tr-TR" dirty="0"/>
              <a:t>değişkenleri üzerinde gezinme yeteneği olan ve </a:t>
            </a:r>
            <a:r>
              <a:rPr lang="tr-TR" dirty="0" err="1"/>
              <a:t>aggregation</a:t>
            </a:r>
            <a:r>
              <a:rPr lang="tr-TR" dirty="0"/>
              <a:t> yani toplulaştırma</a:t>
            </a:r>
          </a:p>
          <a:p>
            <a:r>
              <a:rPr lang="tr-TR" dirty="0"/>
              <a:t>amacıyla kullanılabilen bir fonksiyondur.</a:t>
            </a:r>
          </a:p>
        </p:txBody>
      </p:sp>
    </p:spTree>
    <p:extLst>
      <p:ext uri="{BB962C8B-B14F-4D97-AF65-F5344CB8AC3E}">
        <p14:creationId xmlns:p14="http://schemas.microsoft.com/office/powerpoint/2010/main" val="4230675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416D53C-CC3B-41BE-BD67-71912A63566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038587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D5E893B-080A-452C-95F6-E9185157060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34927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B2D1F96-E75C-488D-A4BF-5D3A34498FB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528109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7C59AC6-EF5C-4667-BC66-8C8B8998A14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420887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4CD3430-5593-4B8C-B88E-9F66525C9FC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9126073A-BA39-4AD3-A802-6A834D9D8DFE}"/>
              </a:ext>
            </a:extLst>
          </p:cNvPr>
          <p:cNvSpPr txBox="1"/>
          <p:nvPr/>
        </p:nvSpPr>
        <p:spPr>
          <a:xfrm>
            <a:off x="4107766" y="1589649"/>
            <a:ext cx="7264553" cy="1200329"/>
          </a:xfrm>
          <a:prstGeom prst="rect">
            <a:avLst/>
          </a:prstGeom>
          <a:noFill/>
        </p:spPr>
        <p:txBody>
          <a:bodyPr wrap="none" rtlCol="0">
            <a:spAutoFit/>
          </a:bodyPr>
          <a:lstStyle/>
          <a:p>
            <a:r>
              <a:rPr lang="tr-TR" dirty="0"/>
              <a:t>Veri setleri üzerinde bazı satır ve sütün işlemleri yaparak </a:t>
            </a:r>
            <a:r>
              <a:rPr lang="tr-TR" dirty="0" err="1"/>
              <a:t>verisetlerini</a:t>
            </a:r>
            <a:r>
              <a:rPr lang="tr-TR" dirty="0"/>
              <a:t> amaca</a:t>
            </a:r>
          </a:p>
          <a:p>
            <a:r>
              <a:rPr lang="tr-TR" dirty="0"/>
              <a:t>uygun hale getirme işlemidir. </a:t>
            </a:r>
          </a:p>
          <a:p>
            <a:endParaRPr lang="tr-TR" dirty="0"/>
          </a:p>
          <a:p>
            <a:r>
              <a:rPr lang="tr-TR" dirty="0" err="1"/>
              <a:t>groupby</a:t>
            </a:r>
            <a:r>
              <a:rPr lang="tr-TR" dirty="0"/>
              <a:t> </a:t>
            </a:r>
            <a:r>
              <a:rPr lang="tr-TR" dirty="0" err="1"/>
              <a:t>ın</a:t>
            </a:r>
            <a:r>
              <a:rPr lang="tr-TR" dirty="0"/>
              <a:t> çok boyutlu versiyonu olarak düşünülebilir.</a:t>
            </a:r>
          </a:p>
        </p:txBody>
      </p:sp>
    </p:spTree>
    <p:extLst>
      <p:ext uri="{BB962C8B-B14F-4D97-AF65-F5344CB8AC3E}">
        <p14:creationId xmlns:p14="http://schemas.microsoft.com/office/powerpoint/2010/main" val="16916286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476DB46-DA51-48B4-A975-EC3AD0B2357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48305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B049DEC-60C2-4F93-9662-B1AEF7EEC58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811546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F2E852-E916-4464-B5F5-8E83CBFCD6D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6D132FD-4319-4AF1-8CC2-06F32473AF6D}"/>
              </a:ext>
            </a:extLst>
          </p:cNvPr>
          <p:cNvSpPr txBox="1"/>
          <p:nvPr/>
        </p:nvSpPr>
        <p:spPr>
          <a:xfrm>
            <a:off x="4515729" y="3699803"/>
            <a:ext cx="6600653" cy="646331"/>
          </a:xfrm>
          <a:prstGeom prst="rect">
            <a:avLst/>
          </a:prstGeom>
          <a:noFill/>
        </p:spPr>
        <p:txBody>
          <a:bodyPr wrap="none" rtlCol="0">
            <a:spAutoFit/>
          </a:bodyPr>
          <a:lstStyle/>
          <a:p>
            <a:r>
              <a:rPr lang="tr-TR" dirty="0"/>
              <a:t>İki kategorik değişken (</a:t>
            </a:r>
            <a:r>
              <a:rPr lang="tr-TR" b="1" dirty="0" err="1"/>
              <a:t>sex</a:t>
            </a:r>
            <a:r>
              <a:rPr lang="tr-TR" b="1" dirty="0"/>
              <a:t> ve class) </a:t>
            </a:r>
            <a:r>
              <a:rPr lang="tr-TR" dirty="0"/>
              <a:t>ve bir sürekli değişken (</a:t>
            </a:r>
            <a:r>
              <a:rPr lang="tr-TR" b="1" dirty="0" err="1"/>
              <a:t>survived</a:t>
            </a:r>
            <a:r>
              <a:rPr lang="tr-TR" b="1" dirty="0"/>
              <a:t>)</a:t>
            </a:r>
          </a:p>
          <a:p>
            <a:r>
              <a:rPr lang="tr-TR" dirty="0"/>
              <a:t>kullanılarak yeni bir tablo oluşturuldu.</a:t>
            </a:r>
          </a:p>
        </p:txBody>
      </p:sp>
    </p:spTree>
    <p:extLst>
      <p:ext uri="{BB962C8B-B14F-4D97-AF65-F5344CB8AC3E}">
        <p14:creationId xmlns:p14="http://schemas.microsoft.com/office/powerpoint/2010/main" val="29683834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B2283E-0FD2-4675-AC4F-7087D3FBFCB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4758768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990</Words>
  <Application>Microsoft Office PowerPoint</Application>
  <PresentationFormat>Geniş ekran</PresentationFormat>
  <Paragraphs>145</Paragraphs>
  <Slides>114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114</vt:i4>
      </vt:variant>
    </vt:vector>
  </HeadingPairs>
  <TitlesOfParts>
    <vt:vector size="118" baseType="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93</cp:revision>
  <dcterms:created xsi:type="dcterms:W3CDTF">2020-08-31T17:42:26Z</dcterms:created>
  <dcterms:modified xsi:type="dcterms:W3CDTF">2020-09-23T15:47:02Z</dcterms:modified>
</cp:coreProperties>
</file>